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  <p:sldMasterId id="2147483729" r:id="rId2"/>
  </p:sldMasterIdLst>
  <p:notesMasterIdLst>
    <p:notesMasterId r:id="rId24"/>
  </p:notesMasterIdLst>
  <p:handoutMasterIdLst>
    <p:handoutMasterId r:id="rId25"/>
  </p:handoutMasterIdLst>
  <p:sldIdLst>
    <p:sldId id="275" r:id="rId3"/>
    <p:sldId id="835" r:id="rId4"/>
    <p:sldId id="921" r:id="rId5"/>
    <p:sldId id="928" r:id="rId6"/>
    <p:sldId id="929" r:id="rId7"/>
    <p:sldId id="931" r:id="rId8"/>
    <p:sldId id="932" r:id="rId9"/>
    <p:sldId id="930" r:id="rId10"/>
    <p:sldId id="924" r:id="rId11"/>
    <p:sldId id="923" r:id="rId12"/>
    <p:sldId id="903" r:id="rId13"/>
    <p:sldId id="909" r:id="rId14"/>
    <p:sldId id="910" r:id="rId15"/>
    <p:sldId id="911" r:id="rId16"/>
    <p:sldId id="912" r:id="rId17"/>
    <p:sldId id="913" r:id="rId18"/>
    <p:sldId id="914" r:id="rId19"/>
    <p:sldId id="915" r:id="rId20"/>
    <p:sldId id="916" r:id="rId21"/>
    <p:sldId id="918" r:id="rId22"/>
    <p:sldId id="919" r:id="rId23"/>
  </p:sldIdLst>
  <p:sldSz cx="9144000" cy="5143500" type="screen16x9"/>
  <p:notesSz cx="7023100" cy="93091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8BD67-D4F5-7B48-9207-9405E2897085}">
          <p14:sldIdLst>
            <p14:sldId id="275"/>
            <p14:sldId id="835"/>
            <p14:sldId id="921"/>
            <p14:sldId id="928"/>
            <p14:sldId id="929"/>
            <p14:sldId id="931"/>
            <p14:sldId id="932"/>
            <p14:sldId id="930"/>
            <p14:sldId id="924"/>
            <p14:sldId id="923"/>
            <p14:sldId id="903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8"/>
            <p14:sldId id="9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4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, Jennifer Y." initials="LJY" lastIdx="4" clrIdx="0">
    <p:extLst>
      <p:ext uri="{19B8F6BF-5375-455C-9EA6-DF929625EA0E}">
        <p15:presenceInfo xmlns:p15="http://schemas.microsoft.com/office/powerpoint/2012/main" userId="S-1-5-21-776561741-1292428093-725345543-351627" providerId="AD"/>
      </p:ext>
    </p:extLst>
  </p:cmAuthor>
  <p:cmAuthor id="2" name="Lee, Jennifer Y." initials="LJY [2]" lastIdx="1" clrIdx="1">
    <p:extLst>
      <p:ext uri="{19B8F6BF-5375-455C-9EA6-DF929625EA0E}">
        <p15:presenceInfo xmlns:p15="http://schemas.microsoft.com/office/powerpoint/2012/main" userId="S::Jennifer.Lee27@va.gov::3dc6d44f-1802-4fd0-9e39-1dc8fc5e92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D77CF"/>
    <a:srgbClr val="8F3CCF"/>
    <a:srgbClr val="DB4E45"/>
    <a:srgbClr val="FA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05" autoAdjust="0"/>
    <p:restoredTop sz="95728" autoAdjust="0"/>
  </p:normalViewPr>
  <p:slideViewPr>
    <p:cSldViewPr snapToGrid="0" snapToObjects="1" showGuides="1">
      <p:cViewPr>
        <p:scale>
          <a:sx n="156" d="100"/>
          <a:sy n="156" d="100"/>
        </p:scale>
        <p:origin x="-944" y="-344"/>
      </p:cViewPr>
      <p:guideLst>
        <p:guide orient="horz" pos="2100"/>
        <p:guide pos="2880"/>
        <p:guide orient="horz" pos="2004"/>
        <p:guide pos="2640"/>
      </p:guideLst>
    </p:cSldViewPr>
  </p:slideViewPr>
  <p:outlineViewPr>
    <p:cViewPr>
      <p:scale>
        <a:sx n="33" d="100"/>
        <a:sy n="33" d="100"/>
      </p:scale>
      <p:origin x="0" y="-1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9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7218AA-8A75-1A48-AC91-8BC4E38981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>
              <a:latin typeface="Source Sans Pro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50502-59BE-EC44-AEC8-3C88280EF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419B82A-BA50-0744-9528-129A8F7FF299}" type="datetimeFigureOut">
              <a:rPr lang="en-US" smtClean="0">
                <a:latin typeface="Source Sans Pro Regular"/>
              </a:rPr>
              <a:t>12/1/21</a:t>
            </a:fld>
            <a:endParaRPr lang="en-US" dirty="0">
              <a:latin typeface="Source Sans Pro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641B4-27F1-2D4A-9C5D-C3FCDB90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E6E61-F6C2-824E-AE87-F539F246D1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9EB0C4B-B4DF-9844-9A6B-0DD7A9B6093A}" type="slidenum">
              <a:rPr lang="en-US" smtClean="0">
                <a:latin typeface="Source Sans Pro Regular"/>
              </a:rPr>
              <a:t>‹#›</a:t>
            </a:fld>
            <a:endParaRPr lang="en-US" dirty="0">
              <a:latin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3210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 b="0" i="0">
                <a:latin typeface="Source Sans Pr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 b="0" i="0">
                <a:latin typeface="Source Sans Pro Regular"/>
              </a:defRPr>
            </a:lvl1pPr>
          </a:lstStyle>
          <a:p>
            <a:fld id="{4A2ADBA6-AE7D-7849-AD04-9B3C80D3347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 b="0" i="0">
                <a:latin typeface="Source Sans Pr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 b="0" i="0">
                <a:latin typeface="Source Sans Pro Regular"/>
              </a:defRPr>
            </a:lvl1pPr>
          </a:lstStyle>
          <a:p>
            <a:fld id="{A25E8DB9-BABD-274C-B54C-B517A7CEA3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6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28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1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1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3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62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67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33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58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43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6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8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CMS or Product team will have to do Cloning, for now</a:t>
            </a:r>
          </a:p>
          <a:p>
            <a:r>
              <a:rPr lang="en-US" dirty="0"/>
              <a:t>Take Down -- Editors can already archive content (removes Page from VA.gov)</a:t>
            </a:r>
          </a:p>
          <a:p>
            <a:r>
              <a:rPr lang="en-US" dirty="0"/>
              <a:t>Account Admin – VACO may be able to request account (who has power to request account)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28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0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CMS or Product team will have to do Cloning, for now</a:t>
            </a:r>
          </a:p>
          <a:p>
            <a:r>
              <a:rPr lang="en-US" dirty="0"/>
              <a:t>Take Down -- Editors can already archive content (removes Page from VA.gov)</a:t>
            </a:r>
          </a:p>
          <a:p>
            <a:r>
              <a:rPr lang="en-US" dirty="0"/>
              <a:t>Account Admin – VACO may be able to request account (who has power to request account)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3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CMS or Product team will have to do Cloning, for now</a:t>
            </a:r>
          </a:p>
          <a:p>
            <a:r>
              <a:rPr lang="en-US" dirty="0"/>
              <a:t>Take Down -- Editors can already archive content (removes Page from VA.gov)</a:t>
            </a:r>
          </a:p>
          <a:p>
            <a:r>
              <a:rPr lang="en-US" dirty="0"/>
              <a:t>Account Admin – VACO may be able to request account (who has power to request account)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3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4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71750"/>
            <a:ext cx="6858000" cy="148681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8560"/>
            <a:ext cx="6858000" cy="5705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0C6C9-B5B0-A14E-8AE7-EEC69AE52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9853" y="0"/>
            <a:ext cx="378429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9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lang="en-US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3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5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338328" indent="0">
              <a:spcBef>
                <a:spcPts val="0"/>
              </a:spcBef>
              <a:buNone/>
              <a:defRPr sz="1800"/>
            </a:lvl2pPr>
            <a:lvl3pPr marL="685800" indent="0">
              <a:spcBef>
                <a:spcPts val="0"/>
              </a:spcBef>
              <a:buNone/>
              <a:defRPr sz="1800"/>
            </a:lvl3pPr>
            <a:lvl4pPr marL="1024128" indent="0">
              <a:spcBef>
                <a:spcPts val="0"/>
              </a:spcBef>
              <a:buNone/>
              <a:defRPr sz="1800"/>
            </a:lvl4pPr>
            <a:lvl5pPr marL="137160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6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2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</p:spPr>
        <p:txBody>
          <a:bodyPr>
            <a:normAutofit/>
          </a:bodyPr>
          <a:lstStyle>
            <a:lvl1pPr marL="0" indent="0">
              <a:buNone/>
              <a:defRPr sz="1400" b="1" i="0" cap="all" spc="5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7FEA6-1A2C-D14B-80D4-D1D39CE1B055}"/>
              </a:ext>
            </a:extLst>
          </p:cNvPr>
          <p:cNvCxnSpPr/>
          <p:nvPr userDrawn="1"/>
        </p:nvCxnSpPr>
        <p:spPr>
          <a:xfrm>
            <a:off x="457200" y="2935462"/>
            <a:ext cx="8229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9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8328" indent="0">
              <a:buNone/>
              <a:defRPr sz="1600"/>
            </a:lvl2pPr>
            <a:lvl3pPr marL="685800" indent="0">
              <a:buNone/>
              <a:defRPr sz="1600"/>
            </a:lvl3pPr>
            <a:lvl4pPr marL="1024128" indent="0">
              <a:buNone/>
              <a:defRPr sz="1600"/>
            </a:lvl4pPr>
            <a:lvl5pPr marL="13716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38328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4128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6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26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5791200" y="0"/>
            <a:ext cx="3352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</p:spPr>
        <p:txBody>
          <a:bodyPr anchor="t">
            <a:norm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4767263"/>
            <a:ext cx="2403676" cy="27384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4994476" cy="3352800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4994476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514350"/>
            <a:ext cx="2590799" cy="4114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4767263"/>
            <a:ext cx="1905000" cy="27384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9710" y="514350"/>
            <a:ext cx="3617089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3352800" y="0"/>
            <a:ext cx="5791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92324" y="4767263"/>
            <a:ext cx="2403676" cy="273844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92324" y="514350"/>
            <a:ext cx="4994475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EB4C65-0043-874A-864A-C95B64D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</p:spPr>
        <p:txBody>
          <a:bodyPr anchor="t">
            <a:no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516BD91-5D0B-F146-9E8A-B5D6EB7DA2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2571750" cy="335279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3D814B-1F62-5848-AF4F-13F1D0486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0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114EA-0D00-BC46-A5D4-ACF5B7203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D32B6E-CB65-6444-AC6F-B99C81A5F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1975"/>
            <a:ext cx="7543800" cy="5027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89154"/>
            <a:ext cx="7886700" cy="5646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628651" y="850392"/>
            <a:ext cx="7886699" cy="1394045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10610B-BCCF-034B-B401-A7C2A95FDA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2315511"/>
            <a:ext cx="2560320" cy="104335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b">
            <a:extLst>
              <a:ext uri="{FF2B5EF4-FFF2-40B4-BE49-F238E27FC236}">
                <a16:creationId xmlns:a16="http://schemas.microsoft.com/office/drawing/2014/main" id="{7ADB0280-2725-5348-9620-05FFA815C35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8650" y="3429936"/>
            <a:ext cx="2560320" cy="104148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EE1AA3-98A0-E149-81B7-A4FC8FBABDD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1839" y="2316446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b">
            <a:extLst>
              <a:ext uri="{FF2B5EF4-FFF2-40B4-BE49-F238E27FC236}">
                <a16:creationId xmlns:a16="http://schemas.microsoft.com/office/drawing/2014/main" id="{C41BE50D-B3FE-114C-BA57-58A4DEA04B5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1839" y="3430871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55A5921-CC24-C744-992F-90BB2C7F773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55029" y="2317381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4b">
            <a:extLst>
              <a:ext uri="{FF2B5EF4-FFF2-40B4-BE49-F238E27FC236}">
                <a16:creationId xmlns:a16="http://schemas.microsoft.com/office/drawing/2014/main" id="{1F9DC565-F7CD-4D49-BBFE-54E017FCDBC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55029" y="3429935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9334-4E67-F94F-A05E-0CE8B74A0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55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71750"/>
            <a:ext cx="6858000" cy="148681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8560"/>
            <a:ext cx="6858000" cy="5705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</p:spTree>
    <p:extLst>
      <p:ext uri="{BB962C8B-B14F-4D97-AF65-F5344CB8AC3E}">
        <p14:creationId xmlns:p14="http://schemas.microsoft.com/office/powerpoint/2010/main" val="103685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</p:spPr>
        <p:txBody>
          <a:bodyPr>
            <a:normAutofit/>
          </a:bodyPr>
          <a:lstStyle>
            <a:lvl1pPr marL="0" indent="0">
              <a:buNone/>
              <a:defRPr sz="1400" b="1" i="0" cap="all" spc="50" baseline="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7FEA6-1A2C-D14B-80D4-D1D39CE1B055}"/>
              </a:ext>
            </a:extLst>
          </p:cNvPr>
          <p:cNvCxnSpPr/>
          <p:nvPr userDrawn="1"/>
        </p:nvCxnSpPr>
        <p:spPr>
          <a:xfrm>
            <a:off x="457200" y="2935462"/>
            <a:ext cx="8229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78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114EA-0D00-BC46-A5D4-ACF5B7203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D32B6E-CB65-6444-AC6F-B99C81A5F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1975"/>
            <a:ext cx="7543800" cy="5027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97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027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0376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629840"/>
          </a:xfrm>
        </p:spPr>
        <p:txBody>
          <a:bodyPr anchor="t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8229600" cy="335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82296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6578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862B2F-3BC1-C043-BF4C-AFE2BF19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0893"/>
            <a:ext cx="8229600" cy="629840"/>
          </a:xfrm>
        </p:spPr>
        <p:txBody>
          <a:bodyPr anchor="t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0054C99-3BEE-4B41-B488-509EC1618F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" y="987972"/>
            <a:ext cx="8229600" cy="364117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429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40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8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2pPr>
              <a:defRPr sz="16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82296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82296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4275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563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267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9249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539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b="0" i="0" kern="120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966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338328" indent="0">
              <a:spcBef>
                <a:spcPts val="0"/>
              </a:spcBef>
              <a:buNone/>
              <a:defRPr sz="1800"/>
            </a:lvl2pPr>
            <a:lvl3pPr marL="685800" indent="0">
              <a:spcBef>
                <a:spcPts val="0"/>
              </a:spcBef>
              <a:buNone/>
              <a:defRPr sz="1800"/>
            </a:lvl3pPr>
            <a:lvl4pPr marL="1024128" indent="0">
              <a:spcBef>
                <a:spcPts val="0"/>
              </a:spcBef>
              <a:buNone/>
              <a:defRPr sz="1800"/>
            </a:lvl4pPr>
            <a:lvl5pPr marL="137160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5685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552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582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38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7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6347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461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824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5006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8328" indent="0">
              <a:buNone/>
              <a:defRPr sz="1600"/>
            </a:lvl2pPr>
            <a:lvl3pPr marL="685800" indent="0">
              <a:buNone/>
              <a:defRPr sz="1600"/>
            </a:lvl3pPr>
            <a:lvl4pPr marL="1024128" indent="0">
              <a:buNone/>
              <a:defRPr sz="1600"/>
            </a:lvl4pPr>
            <a:lvl5pPr marL="13716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2332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38328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4128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2526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801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0580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5791200" y="0"/>
            <a:ext cx="3352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4767263"/>
            <a:ext cx="2403676" cy="273844"/>
          </a:xfrm>
        </p:spPr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4994476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4994476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514350"/>
            <a:ext cx="2590799" cy="4114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38328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4128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3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4767263"/>
            <a:ext cx="1905000" cy="273844"/>
          </a:xfrm>
        </p:spPr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9710" y="514350"/>
            <a:ext cx="3617089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5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3352800" y="0"/>
            <a:ext cx="5791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" panose="020B0503030403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92324" y="4767263"/>
            <a:ext cx="2403676" cy="273844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92324" y="514350"/>
            <a:ext cx="4994475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EB4C65-0043-874A-864A-C95B64D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516BD91-5D0B-F146-9E8A-B5D6EB7DA2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2571750" cy="335279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38328" indent="0">
              <a:buNone/>
              <a:defRPr sz="1400"/>
            </a:lvl2pPr>
            <a:lvl3pPr marL="685800" indent="0">
              <a:buNone/>
              <a:defRPr sz="1400"/>
            </a:lvl3pPr>
            <a:lvl4pPr marL="1024128" indent="0">
              <a:buNone/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3D814B-1F62-5848-AF4F-13F1D0486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829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Pre-Decisional / For Internal Discussion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530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064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 descr="&quot;&quot;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222783" cy="2350727"/>
          </a:xfrm>
          <a:prstGeom prst="rect">
            <a:avLst/>
          </a:prstGeom>
        </p:spPr>
      </p:pic>
      <p:sp>
        <p:nvSpPr>
          <p:cNvPr id="2" name="Slide Title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Insert Title, 28pt Calibri Bold (Color: RGB 33, 33, 33)</a:t>
            </a:r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6457950" y="4521217"/>
            <a:ext cx="2057400" cy="273844"/>
          </a:xfrm>
        </p:spPr>
        <p:txBody>
          <a:bodyPr/>
          <a:lstStyle/>
          <a:p>
            <a:fld id="{E573346A-FCA4-684E-8D18-26E8324063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3"/>
          </p:nvPr>
        </p:nvSpPr>
        <p:spPr>
          <a:xfrm>
            <a:off x="3028950" y="4521217"/>
            <a:ext cx="3086100" cy="273844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Office of Information and Technology</a:t>
            </a:r>
          </a:p>
        </p:txBody>
      </p:sp>
      <p:pic>
        <p:nvPicPr>
          <p:cNvPr id="9" name="Footer" descr="&quot;&quot;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01184"/>
            <a:ext cx="9144000" cy="2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0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0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4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7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spc="10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8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73" r:id="rId4"/>
    <p:sldLayoutId id="2147483674" r:id="rId5"/>
    <p:sldLayoutId id="2147483662" r:id="rId6"/>
    <p:sldLayoutId id="2147483685" r:id="rId7"/>
    <p:sldLayoutId id="2147483664" r:id="rId8"/>
    <p:sldLayoutId id="2147483686" r:id="rId9"/>
    <p:sldLayoutId id="2147483678" r:id="rId10"/>
    <p:sldLayoutId id="2147483687" r:id="rId11"/>
    <p:sldLayoutId id="2147483675" r:id="rId12"/>
    <p:sldLayoutId id="2147483688" r:id="rId13"/>
    <p:sldLayoutId id="2147483676" r:id="rId14"/>
    <p:sldLayoutId id="2147483689" r:id="rId15"/>
    <p:sldLayoutId id="2147483677" r:id="rId16"/>
    <p:sldLayoutId id="2147483690" r:id="rId17"/>
    <p:sldLayoutId id="2147483679" r:id="rId18"/>
    <p:sldLayoutId id="2147483694" r:id="rId19"/>
    <p:sldLayoutId id="2147483680" r:id="rId20"/>
    <p:sldLayoutId id="2147483693" r:id="rId21"/>
    <p:sldLayoutId id="2147483668" r:id="rId22"/>
    <p:sldLayoutId id="2147483692" r:id="rId23"/>
    <p:sldLayoutId id="2147483681" r:id="rId24"/>
    <p:sldLayoutId id="2147483691" r:id="rId25"/>
    <p:sldLayoutId id="2147483684" r:id="rId26"/>
    <p:sldLayoutId id="2147483683" r:id="rId27"/>
    <p:sldLayoutId id="2147483682" r:id="rId28"/>
    <p:sldLayoutId id="2147483667" r:id="rId29"/>
    <p:sldLayoutId id="2147483695" r:id="rId30"/>
    <p:sldLayoutId id="2147483696" r:id="rId3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5669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2527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6002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720" userDrawn="1">
          <p15:clr>
            <a:srgbClr val="F26B43"/>
          </p15:clr>
        </p15:guide>
        <p15:guide id="6" pos="5040" userDrawn="1">
          <p15:clr>
            <a:srgbClr val="F26B43"/>
          </p15:clr>
        </p15:guide>
        <p15:guide id="7" orient="horz" pos="156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  <p15:guide id="9" orient="horz" pos="732" userDrawn="1">
          <p15:clr>
            <a:srgbClr val="F26B43"/>
          </p15:clr>
        </p15:guide>
        <p15:guide id="10" orient="horz" pos="804" userDrawn="1">
          <p15:clr>
            <a:srgbClr val="F26B43"/>
          </p15:clr>
        </p15:guide>
        <p15:guide id="11" orient="horz" pos="2916" userDrawn="1">
          <p15:clr>
            <a:srgbClr val="F26B43"/>
          </p15:clr>
        </p15:guide>
        <p15:guide id="12" pos="2016" userDrawn="1">
          <p15:clr>
            <a:srgbClr val="F26B43"/>
          </p15:clr>
        </p15:guide>
        <p15:guide id="13" pos="3744" userDrawn="1">
          <p15:clr>
            <a:srgbClr val="F26B43"/>
          </p15:clr>
        </p15:guide>
        <p15:guide id="14" pos="2976" userDrawn="1">
          <p15:clr>
            <a:srgbClr val="F26B43"/>
          </p15:clr>
        </p15:guide>
        <p15:guide id="15" pos="2784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pos="3648" userDrawn="1">
          <p15:clr>
            <a:srgbClr val="F26B43"/>
          </p15:clr>
        </p15:guide>
        <p15:guide id="18" pos="2112" userDrawn="1">
          <p15:clr>
            <a:srgbClr val="F26B43"/>
          </p15:clr>
        </p15:guide>
        <p15:guide id="19" pos="19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 spc="100" baseline="0">
                <a:solidFill>
                  <a:schemeClr val="bg2"/>
                </a:solidFill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2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Pre-Decisional / For Internal Discussion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2"/>
                </a:solidFill>
                <a:latin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</p:sldLayoutIdLst>
  <p:hf sldNum="0"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1pPr>
      <a:lvl2pPr marL="5669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2pPr>
      <a:lvl3pPr marL="9144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3pPr>
      <a:lvl4pPr marL="12527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4pPr>
      <a:lvl5pPr marL="16002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720">
          <p15:clr>
            <a:srgbClr val="F26B43"/>
          </p15:clr>
        </p15:guide>
        <p15:guide id="6" pos="5040">
          <p15:clr>
            <a:srgbClr val="F26B43"/>
          </p15:clr>
        </p15:guide>
        <p15:guide id="7" orient="horz" pos="156">
          <p15:clr>
            <a:srgbClr val="F26B43"/>
          </p15:clr>
        </p15:guide>
        <p15:guide id="8" orient="horz" pos="324">
          <p15:clr>
            <a:srgbClr val="F26B43"/>
          </p15:clr>
        </p15:guide>
        <p15:guide id="9" orient="horz" pos="732">
          <p15:clr>
            <a:srgbClr val="F26B43"/>
          </p15:clr>
        </p15:guide>
        <p15:guide id="10" orient="horz" pos="804">
          <p15:clr>
            <a:srgbClr val="F26B43"/>
          </p15:clr>
        </p15:guide>
        <p15:guide id="11" orient="horz" pos="2916">
          <p15:clr>
            <a:srgbClr val="F26B43"/>
          </p15:clr>
        </p15:guide>
        <p15:guide id="12" pos="2016">
          <p15:clr>
            <a:srgbClr val="F26B43"/>
          </p15:clr>
        </p15:guide>
        <p15:guide id="13" pos="3744">
          <p15:clr>
            <a:srgbClr val="F26B43"/>
          </p15:clr>
        </p15:guide>
        <p15:guide id="14" pos="2976">
          <p15:clr>
            <a:srgbClr val="F26B43"/>
          </p15:clr>
        </p15:guide>
        <p15:guide id="15" pos="2784">
          <p15:clr>
            <a:srgbClr val="F26B43"/>
          </p15:clr>
        </p15:guide>
        <p15:guide id="16" pos="3840">
          <p15:clr>
            <a:srgbClr val="F26B43"/>
          </p15:clr>
        </p15:guide>
        <p15:guide id="17" pos="3648">
          <p15:clr>
            <a:srgbClr val="F26B43"/>
          </p15:clr>
        </p15:guide>
        <p15:guide id="18" pos="2112">
          <p15:clr>
            <a:srgbClr val="F26B43"/>
          </p15:clr>
        </p15:guide>
        <p15:guide id="19" pos="19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://www.va.gov/covid-vaccine-questions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now.appointment-plus.com/ch422seq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.cms.va.gov/help/cms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prod.cms.va.gov/help/campaign-landing-pages/campaign-landing-pa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2E8A574D-84D0-0444-A071-BD19A924E107}"/>
              </a:ext>
            </a:extLst>
          </p:cNvPr>
          <p:cNvSpPr txBox="1">
            <a:spLocks/>
          </p:cNvSpPr>
          <p:nvPr/>
        </p:nvSpPr>
        <p:spPr>
          <a:xfrm>
            <a:off x="0" y="2314222"/>
            <a:ext cx="914400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kern="1200">
                <a:solidFill>
                  <a:schemeClr val="accent1"/>
                </a:solidFill>
                <a:latin typeface="Avenir Heavy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Campaign Landing Page</a:t>
            </a:r>
          </a:p>
          <a:p>
            <a:pPr algn="ctr">
              <a:lnSpc>
                <a:spcPct val="120000"/>
              </a:lnSpc>
            </a:pPr>
            <a:r>
              <a:rPr lang="en-US" sz="32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Product &amp; Governance Guide </a:t>
            </a: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B2B08BA0-E1D9-DE44-9EBA-FE84E1E1767F}"/>
              </a:ext>
            </a:extLst>
          </p:cNvPr>
          <p:cNvSpPr txBox="1">
            <a:spLocks/>
          </p:cNvSpPr>
          <p:nvPr/>
        </p:nvSpPr>
        <p:spPr>
          <a:xfrm>
            <a:off x="1143000" y="3555630"/>
            <a:ext cx="6858000" cy="403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ource Sans Pro Regular"/>
                <a:ea typeface="Source Sans Pro" panose="020B0503030403020204" pitchFamily="34" charset="0"/>
              </a:rPr>
              <a:t>August 1, 2021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Regular"/>
              <a:ea typeface="Source Sans Pro" panose="020B0503030403020204" pitchFamily="34" charset="0"/>
            </a:endParaRPr>
          </a:p>
        </p:txBody>
      </p:sp>
      <p:pic>
        <p:nvPicPr>
          <p:cNvPr id="6" name="va.png">
            <a:extLst>
              <a:ext uri="{FF2B5EF4-FFF2-40B4-BE49-F238E27FC236}">
                <a16:creationId xmlns:a16="http://schemas.microsoft.com/office/drawing/2014/main" id="{2A1F3E5A-2DC2-0F4A-BFA3-B73083E2A5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600" y="542236"/>
            <a:ext cx="1320800" cy="1320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87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2E8A574D-84D0-0444-A071-BD19A924E107}"/>
              </a:ext>
            </a:extLst>
          </p:cNvPr>
          <p:cNvSpPr txBox="1">
            <a:spLocks/>
          </p:cNvSpPr>
          <p:nvPr/>
        </p:nvSpPr>
        <p:spPr>
          <a:xfrm>
            <a:off x="0" y="2314222"/>
            <a:ext cx="914400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kern="1200">
                <a:solidFill>
                  <a:schemeClr val="accent1"/>
                </a:solidFill>
                <a:latin typeface="Avenir Heavy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Campaign Landing Page</a:t>
            </a:r>
          </a:p>
          <a:p>
            <a:pPr algn="ctr">
              <a:lnSpc>
                <a:spcPct val="120000"/>
              </a:lnSpc>
            </a:pPr>
            <a:r>
              <a:rPr lang="en-US" sz="32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Product &amp; Governance Guide </a:t>
            </a: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B2B08BA0-E1D9-DE44-9EBA-FE84E1E1767F}"/>
              </a:ext>
            </a:extLst>
          </p:cNvPr>
          <p:cNvSpPr txBox="1">
            <a:spLocks/>
          </p:cNvSpPr>
          <p:nvPr/>
        </p:nvSpPr>
        <p:spPr>
          <a:xfrm>
            <a:off x="1143000" y="3555630"/>
            <a:ext cx="6858000" cy="403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ource Sans Pro Regular"/>
                <a:ea typeface="Source Sans Pro" panose="020B0503030403020204" pitchFamily="34" charset="0"/>
              </a:rPr>
              <a:t>June 2021</a:t>
            </a:r>
          </a:p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Regular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EB6A7B-D0A1-DC42-A016-0D6B82580BB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68120-E975-CC46-AB0E-6BD2C8E3355E}"/>
              </a:ext>
            </a:extLst>
          </p:cNvPr>
          <p:cNvSpPr txBox="1"/>
          <p:nvPr/>
        </p:nvSpPr>
        <p:spPr>
          <a:xfrm>
            <a:off x="2587083" y="2047152"/>
            <a:ext cx="39252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Campaign Landing Page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Product Guide</a:t>
            </a:r>
          </a:p>
        </p:txBody>
      </p:sp>
    </p:spTree>
    <p:extLst>
      <p:ext uri="{BB962C8B-B14F-4D97-AF65-F5344CB8AC3E}">
        <p14:creationId xmlns:p14="http://schemas.microsoft.com/office/powerpoint/2010/main" val="137913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466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#1 - Hero Banner (required)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0403F-9359-EB45-BB2A-E1FCF685E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3"/>
          <a:stretch/>
        </p:blipFill>
        <p:spPr>
          <a:xfrm>
            <a:off x="310579" y="1954711"/>
            <a:ext cx="3823270" cy="17361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DF8396-FB5A-BA4F-BBD1-A65F3F96216F}"/>
              </a:ext>
            </a:extLst>
          </p:cNvPr>
          <p:cNvSpPr/>
          <p:nvPr/>
        </p:nvSpPr>
        <p:spPr>
          <a:xfrm>
            <a:off x="244079" y="1275506"/>
            <a:ext cx="811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Source Sans Pro" panose="020B0503030403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200" i="1" dirty="0">
                <a:solidFill>
                  <a:srgbClr val="000000"/>
                </a:solidFill>
                <a:latin typeface="Source Sans Pro" panose="020B0503030403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Hero banner</a:t>
            </a:r>
            <a:r>
              <a:rPr lang="en-US" sz="1200" dirty="0">
                <a:solidFill>
                  <a:srgbClr val="000000"/>
                </a:solidFill>
                <a:latin typeface="Source Sans Pro" panose="020B0503030403020204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 panel attracts attention, announces the campaign’s main message and adds visual interest.</a:t>
            </a:r>
            <a:r>
              <a:rPr lang="en-US" sz="1200" dirty="0">
                <a:latin typeface="Source Sans Pro" panose="020B0503030403020204" pitchFamily="34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7C046-84FF-5A48-837F-7A01D6B71F82}"/>
              </a:ext>
            </a:extLst>
          </p:cNvPr>
          <p:cNvSpPr txBox="1"/>
          <p:nvPr/>
        </p:nvSpPr>
        <p:spPr>
          <a:xfrm>
            <a:off x="293776" y="1706949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C7A97F-FEB5-5346-AA45-192628049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15" y="3690850"/>
            <a:ext cx="1001162" cy="1079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2ADFC-FA1D-7D41-9BB0-7D6A37C6291B}"/>
              </a:ext>
            </a:extLst>
          </p:cNvPr>
          <p:cNvSpPr txBox="1"/>
          <p:nvPr/>
        </p:nvSpPr>
        <p:spPr>
          <a:xfrm>
            <a:off x="2222214" y="399533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D43D13-2DC8-CD46-89C0-B6DB3D3AA8FB}"/>
              </a:ext>
            </a:extLst>
          </p:cNvPr>
          <p:cNvSpPr txBox="1"/>
          <p:nvPr/>
        </p:nvSpPr>
        <p:spPr>
          <a:xfrm>
            <a:off x="4408355" y="1708868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D03D95-FC84-C84D-A87A-90BD1D4F1655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D29120-BF1B-2B4D-BB1A-0CAECD95B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15" y="1988038"/>
            <a:ext cx="4377848" cy="265278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760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#2 – Why this matters to you (required)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DC102-05A3-3F47-A481-9C35D5DC420B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The </a:t>
            </a:r>
            <a:r>
              <a:rPr lang="en-US" sz="1200" i="1" dirty="0">
                <a:solidFill>
                  <a:schemeClr val="accent2"/>
                </a:solidFill>
                <a:latin typeface="Source Sans Pro" panose="020B0503030403020204" pitchFamily="34" charset="77"/>
              </a:rPr>
              <a:t>Why this matters to you </a:t>
            </a:r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panel calls out the most impactful information about your campaign and the intended audience, e.g. If people read nothing else on the page, what should they know?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F5FD6-DE58-034B-844D-5E45DC77FFD2}"/>
              </a:ext>
            </a:extLst>
          </p:cNvPr>
          <p:cNvPicPr/>
          <p:nvPr/>
        </p:nvPicPr>
        <p:blipFill rotWithShape="1">
          <a:blip r:embed="rId3"/>
          <a:srcRect t="63837"/>
          <a:stretch/>
        </p:blipFill>
        <p:spPr bwMode="auto">
          <a:xfrm>
            <a:off x="244079" y="2154045"/>
            <a:ext cx="2543050" cy="597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E4246F-CF01-DD4B-8B91-8AACA6DD7908}"/>
              </a:ext>
            </a:extLst>
          </p:cNvPr>
          <p:cNvSpPr txBox="1"/>
          <p:nvPr/>
        </p:nvSpPr>
        <p:spPr>
          <a:xfrm>
            <a:off x="451723" y="1881516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19488-9EE4-BB4D-B575-40B1D3849A2E}"/>
              </a:ext>
            </a:extLst>
          </p:cNvPr>
          <p:cNvSpPr txBox="1"/>
          <p:nvPr/>
        </p:nvSpPr>
        <p:spPr>
          <a:xfrm>
            <a:off x="2810629" y="1866386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A9740-C311-534C-8151-06B72961A76B}"/>
              </a:ext>
            </a:extLst>
          </p:cNvPr>
          <p:cNvSpPr txBox="1"/>
          <p:nvPr/>
        </p:nvSpPr>
        <p:spPr>
          <a:xfrm>
            <a:off x="4441606" y="188343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D9ACA0-5E64-3747-B189-41EE19B16346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42A99-449D-574F-94E6-C27AC3F86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22" y="2160434"/>
            <a:ext cx="1037731" cy="1189595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43AE7E-C541-AC4C-9E4E-04D7BA97E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4" y="2154045"/>
            <a:ext cx="4036549" cy="2743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7115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#3 – What you can do (required)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82BC3A-8E14-1E45-9085-D2796BE9C417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The </a:t>
            </a:r>
            <a:r>
              <a:rPr lang="en-US" sz="1200" i="1" dirty="0">
                <a:solidFill>
                  <a:schemeClr val="accent2"/>
                </a:solidFill>
              </a:rPr>
              <a:t>What you can do</a:t>
            </a:r>
            <a:r>
              <a:rPr lang="en-US" sz="1200" dirty="0">
                <a:solidFill>
                  <a:schemeClr val="accent2"/>
                </a:solidFill>
              </a:rPr>
              <a:t> panel focuses on actions or steps that the CLP target audience can or should take.  The panel includes up to three “promos” – content formatted as text and image teasers that engage attention and inspire further action.</a:t>
            </a:r>
            <a:endParaRPr lang="en-US" sz="1200" dirty="0">
              <a:solidFill>
                <a:schemeClr val="accent2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1E7F2-A4EE-6A40-AAE0-519A97DB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48" y="2162220"/>
            <a:ext cx="4033792" cy="238484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12866-D2FA-AB43-B0C9-47123AC7D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6619"/>
            <a:ext cx="3462115" cy="1900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9E302A-714C-8848-A04A-C41F15E76EDD}"/>
              </a:ext>
            </a:extLst>
          </p:cNvPr>
          <p:cNvSpPr txBox="1"/>
          <p:nvPr/>
        </p:nvSpPr>
        <p:spPr>
          <a:xfrm>
            <a:off x="244079" y="185448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1106C-66D2-0645-A43D-AFC9900743F8}"/>
              </a:ext>
            </a:extLst>
          </p:cNvPr>
          <p:cNvSpPr txBox="1"/>
          <p:nvPr/>
        </p:nvSpPr>
        <p:spPr>
          <a:xfrm>
            <a:off x="2919273" y="188930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A427F-B629-C547-9BB0-A948450D5CBA}"/>
              </a:ext>
            </a:extLst>
          </p:cNvPr>
          <p:cNvSpPr txBox="1"/>
          <p:nvPr/>
        </p:nvSpPr>
        <p:spPr>
          <a:xfrm>
            <a:off x="4418058" y="1868119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27BE19-7066-154B-A295-E5C7BED03AA4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C523BDD-BB36-2748-87EB-86ECAADF7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76" y="2145118"/>
            <a:ext cx="1188848" cy="32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48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#4 – Video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244079" y="2388512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FE64A-ED42-6B4F-B511-1449CD4A22A8}"/>
              </a:ext>
            </a:extLst>
          </p:cNvPr>
          <p:cNvSpPr/>
          <p:nvPr/>
        </p:nvSpPr>
        <p:spPr>
          <a:xfrm>
            <a:off x="244079" y="1275506"/>
            <a:ext cx="811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accent2"/>
                </a:solidFill>
                <a:latin typeface="Source Sans Pro" panose="020B0503030403020204" pitchFamily="34" charset="77"/>
              </a:rPr>
              <a:t>Video</a:t>
            </a:r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 panel provides video content related to the campaign’s message.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EE4A25-C431-164A-AD00-4153533299AD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958530-2DE6-EA46-BE15-A1D70135E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21" y="2151363"/>
            <a:ext cx="3852799" cy="255581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25021-BF2F-7544-90AC-EDE7A693E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7" y="2006618"/>
            <a:ext cx="3722337" cy="1894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B4777B-CD74-1D4E-911F-A20559383F79}"/>
              </a:ext>
            </a:extLst>
          </p:cNvPr>
          <p:cNvSpPr txBox="1"/>
          <p:nvPr/>
        </p:nvSpPr>
        <p:spPr>
          <a:xfrm>
            <a:off x="485154" y="185448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FCC67E-0EB0-6642-97A2-32FE5468DBFE}"/>
              </a:ext>
            </a:extLst>
          </p:cNvPr>
          <p:cNvSpPr txBox="1"/>
          <p:nvPr/>
        </p:nvSpPr>
        <p:spPr>
          <a:xfrm>
            <a:off x="2619627" y="188327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49A3F-EC9E-4447-A316-AB3FAD4B9AB8}"/>
              </a:ext>
            </a:extLst>
          </p:cNvPr>
          <p:cNvSpPr txBox="1"/>
          <p:nvPr/>
        </p:nvSpPr>
        <p:spPr>
          <a:xfrm>
            <a:off x="4492874" y="1868119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316419-8F59-7746-BA9B-7D31E6658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00" y="2173454"/>
            <a:ext cx="1485028" cy="133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#5 – Spotlight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27B4EF-4BC0-D146-8A8F-D75A00CDDA22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Spotlight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– with up to three link teasers -- provides additional content – articles, blog posts – relevant to your campaign’s audience.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639454-9600-E04B-A85B-0CE2E3285AC5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03B956-1900-8E48-8FF0-2717F0C1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09" y="2220960"/>
            <a:ext cx="3849528" cy="25088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5CD7B7-7A12-A243-9568-81B503F76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9" y="2082271"/>
            <a:ext cx="3030987" cy="1528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9B882-54DC-0F42-9A11-683723A78C04}"/>
              </a:ext>
            </a:extLst>
          </p:cNvPr>
          <p:cNvSpPr txBox="1"/>
          <p:nvPr/>
        </p:nvSpPr>
        <p:spPr>
          <a:xfrm>
            <a:off x="324529" y="1840566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E4DC0-489B-0F4E-B396-A0331AC38D4A}"/>
              </a:ext>
            </a:extLst>
          </p:cNvPr>
          <p:cNvSpPr txBox="1"/>
          <p:nvPr/>
        </p:nvSpPr>
        <p:spPr>
          <a:xfrm>
            <a:off x="2977185" y="1849503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33779-F0D2-C04D-B5A1-C350F9577EF8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87220D-B835-EC4B-903E-E0CFDCE7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82" y="2082271"/>
            <a:ext cx="1259691" cy="18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#6 – Stories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D06EA-5CE5-254C-99CE-E6C15CE4E4C3}"/>
              </a:ext>
            </a:extLst>
          </p:cNvPr>
          <p:cNvSpPr/>
          <p:nvPr/>
        </p:nvSpPr>
        <p:spPr>
          <a:xfrm>
            <a:off x="244079" y="1275506"/>
            <a:ext cx="811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Stories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features a link and a teaser text for up to two stories that support the campaign’s main message.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6DC03D-6CFE-8A41-B7A1-7FEBD9C715DC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8ABD5-EE89-8644-AC0E-900DABBDC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0"/>
          <a:stretch/>
        </p:blipFill>
        <p:spPr>
          <a:xfrm>
            <a:off x="185945" y="2082922"/>
            <a:ext cx="2826328" cy="2257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733100-8015-634A-9AF6-0287BEA38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44" y="2111866"/>
            <a:ext cx="3844872" cy="23895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E67F00-E929-9541-A4C9-3B563C5007F8}"/>
              </a:ext>
            </a:extLst>
          </p:cNvPr>
          <p:cNvSpPr txBox="1"/>
          <p:nvPr/>
        </p:nvSpPr>
        <p:spPr>
          <a:xfrm>
            <a:off x="324529" y="1840566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2D347C-96E7-DB41-8810-F8A05FA3EEFE}"/>
              </a:ext>
            </a:extLst>
          </p:cNvPr>
          <p:cNvSpPr txBox="1"/>
          <p:nvPr/>
        </p:nvSpPr>
        <p:spPr>
          <a:xfrm>
            <a:off x="2977185" y="1849503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DC82F9-9886-354E-8296-0CC615C529E2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B091B6-AFE4-2A4D-B009-47EE3CC3B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2110743"/>
            <a:ext cx="1163932" cy="26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3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#7 – Downloadable resources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FAEF2A-AFEE-EE41-8698-53D838C909A4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Downloadable resources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provides downloadable PDF resources such as fact sheets, reports, studies or white papers.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A24881-06B9-4E4D-BFAD-793B0A956543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FB19B51-D28C-FC43-8003-0FC02962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8" y="2197748"/>
            <a:ext cx="2566823" cy="12472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EACDDD-2987-BC46-8A53-C6981BE03011}"/>
              </a:ext>
            </a:extLst>
          </p:cNvPr>
          <p:cNvSpPr txBox="1"/>
          <p:nvPr/>
        </p:nvSpPr>
        <p:spPr>
          <a:xfrm>
            <a:off x="252448" y="1842370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D0236-9C5A-0E4B-8440-BF13C5B63E8E}"/>
              </a:ext>
            </a:extLst>
          </p:cNvPr>
          <p:cNvSpPr txBox="1"/>
          <p:nvPr/>
        </p:nvSpPr>
        <p:spPr>
          <a:xfrm>
            <a:off x="2770763" y="1861513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1C391B-265A-114F-B9B5-4214C802677A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16D475-9197-3946-A59E-73D3BC9F4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763" y="2180917"/>
            <a:ext cx="1402671" cy="1797598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5E50FB-28D4-DA4E-9C39-18C44541B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73" y="2165158"/>
            <a:ext cx="3992338" cy="268442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19691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#8 – Events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4A7DBE-141E-CB49-A6F8-56CDD452801C}"/>
              </a:ext>
            </a:extLst>
          </p:cNvPr>
          <p:cNvSpPr/>
          <p:nvPr/>
        </p:nvSpPr>
        <p:spPr>
          <a:xfrm>
            <a:off x="244079" y="1275506"/>
            <a:ext cx="811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Events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is used to feature information about VA events (online and in real life) related to the campaign.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90B763-BFF6-D74F-9EE5-8A92F5877A49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44D2FF9-C384-CE47-B892-BFDE1CD3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23" y="2068286"/>
            <a:ext cx="4085284" cy="248259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36943F-1BD4-314A-9ED3-C6413433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6" y="2000012"/>
            <a:ext cx="2858011" cy="10008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818DFC-D9EA-C649-89C2-55AEEE595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/>
          <a:stretch/>
        </p:blipFill>
        <p:spPr>
          <a:xfrm>
            <a:off x="2839550" y="2165158"/>
            <a:ext cx="1208747" cy="18843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21188B-0AA5-F740-9E3C-03A03B184C29}"/>
              </a:ext>
            </a:extLst>
          </p:cNvPr>
          <p:cNvSpPr txBox="1"/>
          <p:nvPr/>
        </p:nvSpPr>
        <p:spPr>
          <a:xfrm>
            <a:off x="252448" y="1842370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AB3496-8EAE-2B40-A1EB-99684899FC35}"/>
              </a:ext>
            </a:extLst>
          </p:cNvPr>
          <p:cNvSpPr txBox="1"/>
          <p:nvPr/>
        </p:nvSpPr>
        <p:spPr>
          <a:xfrm>
            <a:off x="2770763" y="1861513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100E36-F247-9C40-9E77-8B1DA4DC0659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</p:spTree>
    <p:extLst>
      <p:ext uri="{BB962C8B-B14F-4D97-AF65-F5344CB8AC3E}">
        <p14:creationId xmlns:p14="http://schemas.microsoft.com/office/powerpoint/2010/main" val="244456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#9 – Frequently asked questions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6ED112-F320-7D4A-88C8-F9D53AEB58C3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FAQs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(frequently asked questions) panel features up to ten question and answer content related to the campaign’s message.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5FB2CD-A058-FE4F-9316-1D2592121BD2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E5779D-D768-1A45-B6D6-52003BD4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41" y="2274297"/>
            <a:ext cx="903539" cy="1087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9BFE0-FDEE-8042-8BE0-1045037C2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3"/>
          <a:stretch/>
        </p:blipFill>
        <p:spPr>
          <a:xfrm>
            <a:off x="114219" y="2011290"/>
            <a:ext cx="3194422" cy="2637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C89BEE-68CD-2543-BC27-6DADA0A17CB6}"/>
              </a:ext>
            </a:extLst>
          </p:cNvPr>
          <p:cNvSpPr txBox="1"/>
          <p:nvPr/>
        </p:nvSpPr>
        <p:spPr>
          <a:xfrm>
            <a:off x="252448" y="1842370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4D9FD-D28C-AF45-8DDB-3B50B3C2314C}"/>
              </a:ext>
            </a:extLst>
          </p:cNvPr>
          <p:cNvSpPr txBox="1"/>
          <p:nvPr/>
        </p:nvSpPr>
        <p:spPr>
          <a:xfrm>
            <a:off x="3165704" y="1853935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41DBA-BA39-594C-8CBC-C3B7513A5193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2F42F8-EF41-F648-9C16-FB54C7F8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53" y="2150002"/>
            <a:ext cx="3447455" cy="2768411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983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is the Campaign Landing Page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B0C2D-2A68-2445-A742-CB2E229B0B1D}"/>
              </a:ext>
            </a:extLst>
          </p:cNvPr>
          <p:cNvSpPr/>
          <p:nvPr/>
        </p:nvSpPr>
        <p:spPr>
          <a:xfrm>
            <a:off x="4572000" y="822960"/>
            <a:ext cx="4273826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The Campaign Landing Page (CLP) is a page builder in the VA.gov Drupal CMS which enables VA businesses to create, launch and manage modern, mobile-responsive, accessibility-optimized campaign landing pages to promote marketing or engagement content.</a:t>
            </a:r>
          </a:p>
          <a:p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The CLP is:</a:t>
            </a:r>
          </a:p>
          <a:p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4292E"/>
                </a:solidFill>
                <a:latin typeface="Source Sans Pro" panose="020B0503030403020204" pitchFamily="34" charset="77"/>
              </a:rPr>
              <a:t>1-page that links to deeper content which the already exists </a:t>
            </a: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in the benefit hubs, in videos on YouTube, at separate VA domains (such as </a:t>
            </a:r>
            <a:r>
              <a:rPr lang="en-US" dirty="0" err="1">
                <a:solidFill>
                  <a:srgbClr val="24292E"/>
                </a:solidFill>
                <a:latin typeface="Source Sans Pro" panose="020B0503030403020204" pitchFamily="34" charset="77"/>
              </a:rPr>
              <a:t>publichealth.va.gov</a:t>
            </a: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), at other VA online destinations (e.g. blogs, PDF factsheets, outreach library).</a:t>
            </a:r>
            <a:b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</a:br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4292E"/>
                </a:solidFill>
                <a:latin typeface="Source Sans Pro" panose="020B0503030403020204" pitchFamily="34" charset="77"/>
              </a:rPr>
              <a:t>It is governed and maintained by the digital communications teams at at VHA, VBA, VEO, OPIA and NCA</a:t>
            </a: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 with hands on production expected to be done by their digital marketing teams (e.g. Webmaster or Web Communications lead).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61BA9-3A06-8047-A369-3423C7C7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" b="10853"/>
          <a:stretch/>
        </p:blipFill>
        <p:spPr>
          <a:xfrm>
            <a:off x="2515057" y="694021"/>
            <a:ext cx="1133456" cy="4242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3269A-486C-254E-97D0-FCAE4740F0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80" b="67268"/>
          <a:stretch/>
        </p:blipFill>
        <p:spPr>
          <a:xfrm>
            <a:off x="344531" y="694022"/>
            <a:ext cx="2063559" cy="2822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E9A41-9AB1-3E40-BD22-EC928119C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56" b="45130"/>
          <a:stretch/>
        </p:blipFill>
        <p:spPr>
          <a:xfrm>
            <a:off x="3755480" y="694021"/>
            <a:ext cx="524477" cy="38553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8FB9F7-2798-FF48-AFE0-BF7FE7288403}"/>
              </a:ext>
            </a:extLst>
          </p:cNvPr>
          <p:cNvSpPr/>
          <p:nvPr/>
        </p:nvSpPr>
        <p:spPr>
          <a:xfrm>
            <a:off x="344531" y="3632662"/>
            <a:ext cx="2024504" cy="7337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http://www.va.gov/covid-vaccine-questions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9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#10 – Connect with us (optional)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405D1-70FA-6A45-B661-250F728B4B2C}"/>
              </a:ext>
            </a:extLst>
          </p:cNvPr>
          <p:cNvSpPr/>
          <p:nvPr/>
        </p:nvSpPr>
        <p:spPr>
          <a:xfrm>
            <a:off x="244079" y="1275506"/>
            <a:ext cx="8118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optional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Connect with us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features social media and contact links for the VA administration responsible for the campaign.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1B6B5C-D396-BD47-9ACB-F8B39194A16D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FA0A57F-F947-E94E-A03F-F460A1E1F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85" y="2170686"/>
            <a:ext cx="1237944" cy="699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D6148-A7C8-264C-AFD5-727E47505E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59"/>
          <a:stretch/>
        </p:blipFill>
        <p:spPr>
          <a:xfrm>
            <a:off x="237388" y="2107041"/>
            <a:ext cx="2726653" cy="66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741344-BF66-5F43-89F7-A4672254F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83" y="3146160"/>
            <a:ext cx="2706875" cy="144366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85C6A3-D04D-F749-BAC4-3CA1256C8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95" y="2138515"/>
            <a:ext cx="3670069" cy="97312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D0CFA3-D742-804B-BFB4-AF6B7180E476}"/>
              </a:ext>
            </a:extLst>
          </p:cNvPr>
          <p:cNvSpPr txBox="1"/>
          <p:nvPr/>
        </p:nvSpPr>
        <p:spPr>
          <a:xfrm>
            <a:off x="252448" y="1842370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02F9F-6BE2-5E4D-B738-B20539AB49C6}"/>
              </a:ext>
            </a:extLst>
          </p:cNvPr>
          <p:cNvSpPr txBox="1"/>
          <p:nvPr/>
        </p:nvSpPr>
        <p:spPr>
          <a:xfrm>
            <a:off x="2929171" y="1872234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F8FB51-2972-6C47-A89A-FC0243176377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</p:spTree>
    <p:extLst>
      <p:ext uri="{BB962C8B-B14F-4D97-AF65-F5344CB8AC3E}">
        <p14:creationId xmlns:p14="http://schemas.microsoft.com/office/powerpoint/2010/main" val="288810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Building Blocks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8C7E5-3020-8743-BD70-AAF014A72F5A}"/>
              </a:ext>
            </a:extLst>
          </p:cNvPr>
          <p:cNvSpPr txBox="1"/>
          <p:nvPr/>
        </p:nvSpPr>
        <p:spPr>
          <a:xfrm>
            <a:off x="244079" y="875396"/>
            <a:ext cx="640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Source Sans Pro" panose="020B0503030403020204" pitchFamily="34" charset="77"/>
              </a:rPr>
              <a:t>Panel #11 – VA benefits (required)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46AF1-DE9F-544B-AD68-79152B6B21D5}"/>
              </a:ext>
            </a:extLst>
          </p:cNvPr>
          <p:cNvSpPr/>
          <p:nvPr/>
        </p:nvSpPr>
        <p:spPr>
          <a:xfrm>
            <a:off x="457200" y="1654629"/>
            <a:ext cx="1055914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DEE0B-1702-DF47-B509-715A743DA281}"/>
              </a:ext>
            </a:extLst>
          </p:cNvPr>
          <p:cNvSpPr/>
          <p:nvPr/>
        </p:nvSpPr>
        <p:spPr>
          <a:xfrm>
            <a:off x="576943" y="2508541"/>
            <a:ext cx="1034143" cy="261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9E3372-7D20-C54F-A10B-EA6CBACCC884}"/>
              </a:ext>
            </a:extLst>
          </p:cNvPr>
          <p:cNvSpPr/>
          <p:nvPr/>
        </p:nvSpPr>
        <p:spPr>
          <a:xfrm>
            <a:off x="244079" y="1275506"/>
            <a:ext cx="811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The required </a:t>
            </a:r>
            <a:r>
              <a:rPr lang="en-US" sz="1200" i="1" dirty="0">
                <a:solidFill>
                  <a:schemeClr val="tx2"/>
                </a:solidFill>
                <a:latin typeface="Source Sans Pro" panose="020B0503030403020204" pitchFamily="34" charset="77"/>
              </a:rPr>
              <a:t>VA benefits</a:t>
            </a:r>
            <a:r>
              <a:rPr lang="en-US" sz="1200" dirty="0">
                <a:solidFill>
                  <a:schemeClr val="tx2"/>
                </a:solidFill>
                <a:latin typeface="Source Sans Pro" panose="020B0503030403020204" pitchFamily="34" charset="77"/>
              </a:rPr>
              <a:t> panel connects the audience with benefit information related to the campaign.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D2C9D4-2AF7-F34E-891B-E5CC723524AC}"/>
              </a:ext>
            </a:extLst>
          </p:cNvPr>
          <p:cNvCxnSpPr>
            <a:cxnSpLocks/>
          </p:cNvCxnSpPr>
          <p:nvPr/>
        </p:nvCxnSpPr>
        <p:spPr>
          <a:xfrm>
            <a:off x="4310152" y="1929786"/>
            <a:ext cx="5661" cy="280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0AB058-89A9-7C4B-ABD1-93001CA8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00" y="2186600"/>
            <a:ext cx="1011554" cy="824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7B8016-8C0E-154B-8087-2863D2666F2E}"/>
              </a:ext>
            </a:extLst>
          </p:cNvPr>
          <p:cNvSpPr txBox="1"/>
          <p:nvPr/>
        </p:nvSpPr>
        <p:spPr>
          <a:xfrm>
            <a:off x="252448" y="1842370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Web Page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D2638-7A45-054B-84E5-C2ED386F6F12}"/>
              </a:ext>
            </a:extLst>
          </p:cNvPr>
          <p:cNvSpPr txBox="1"/>
          <p:nvPr/>
        </p:nvSpPr>
        <p:spPr>
          <a:xfrm>
            <a:off x="2787855" y="1872234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Mobile 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0A5B6-E204-204C-A0DA-9BE88D8E818A}"/>
              </a:ext>
            </a:extLst>
          </p:cNvPr>
          <p:cNvSpPr txBox="1"/>
          <p:nvPr/>
        </p:nvSpPr>
        <p:spPr>
          <a:xfrm>
            <a:off x="4426370" y="1834867"/>
            <a:ext cx="22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Source Sans Pro" panose="020B0503030403020204" pitchFamily="34" charset="77"/>
              </a:rPr>
              <a:t>CMS Editor 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AC1956-9638-DC44-A11E-1BDAF8278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78" y="2149233"/>
            <a:ext cx="3917026" cy="146514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E67248-2419-7842-B821-0B9B83F45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3" b="19928"/>
          <a:stretch/>
        </p:blipFill>
        <p:spPr>
          <a:xfrm>
            <a:off x="285764" y="2133989"/>
            <a:ext cx="2350944" cy="6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3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When to use a Campaign Landing Page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B0C2D-2A68-2445-A742-CB2E229B0B1D}"/>
              </a:ext>
            </a:extLst>
          </p:cNvPr>
          <p:cNvSpPr/>
          <p:nvPr/>
        </p:nvSpPr>
        <p:spPr>
          <a:xfrm>
            <a:off x="4563688" y="764771"/>
            <a:ext cx="4273826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Campaign Landing pages are tailored for specific editorial initiatives:</a:t>
            </a:r>
          </a:p>
          <a:p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Temporary, time-bound – there should be a specific launch and “take down” date associated with the campaign page</a:t>
            </a:r>
            <a:b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</a:br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Seasonal, recurring campaigns – e.g. Flu Season, Pride Month – can remain live on-site for re-use and yearly content updates</a:t>
            </a:r>
            <a:b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</a:br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While most often Veteran-focused,  the campaign page may also target audiences other than Veterans -- for example, VSOs, Caregivers, Members of Congress.  Examples:</a:t>
            </a:r>
          </a:p>
          <a:p>
            <a:endParaRPr lang="en-US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Mission Act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VA Trust Scores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Source Sans Pro" panose="020B0503030403020204" pitchFamily="34" charset="77"/>
              </a:rPr>
              <a:t>LGBTQ+ Veterans &amp; Pride Month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FAF5-0077-E14F-AD51-2AD5BE90D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" b="50070"/>
          <a:stretch/>
        </p:blipFill>
        <p:spPr>
          <a:xfrm>
            <a:off x="206291" y="764771"/>
            <a:ext cx="1720819" cy="357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ADFFA6-6BF2-AA49-A583-C7C45AA528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9" b="29937"/>
          <a:stretch/>
        </p:blipFill>
        <p:spPr>
          <a:xfrm>
            <a:off x="2058416" y="764771"/>
            <a:ext cx="2067535" cy="36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 Builder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673385-9BA3-DC41-9520-459FA58C3301}"/>
              </a:ext>
            </a:extLst>
          </p:cNvPr>
          <p:cNvSpPr/>
          <p:nvPr/>
        </p:nvSpPr>
        <p:spPr>
          <a:xfrm>
            <a:off x="244080" y="715951"/>
            <a:ext cx="8542473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4292E"/>
                </a:solidFill>
                <a:latin typeface="Source Sans Pro" panose="020B0503030403020204" pitchFamily="34" charset="77"/>
              </a:rPr>
              <a:t>The Campaign Landing Page is </a:t>
            </a:r>
            <a:r>
              <a:rPr lang="en-US" sz="1400" b="1" dirty="0">
                <a:solidFill>
                  <a:srgbClr val="24292E"/>
                </a:solidFill>
                <a:latin typeface="Source Sans Pro" panose="020B0503030403020204" pitchFamily="34" charset="77"/>
              </a:rPr>
              <a:t>designed to support Tier 2 benefit-related program and engagement content</a:t>
            </a:r>
            <a:endParaRPr lang="en-US" sz="1400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endParaRPr lang="en-US" sz="1300" dirty="0">
              <a:solidFill>
                <a:srgbClr val="24292E"/>
              </a:solidFill>
              <a:latin typeface="Source Sans Pro" panose="020B0503030403020204" pitchFamily="34" charset="77"/>
            </a:endParaRP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CCED32-1CDB-9540-B795-C899038C1ECF}"/>
              </a:ext>
            </a:extLst>
          </p:cNvPr>
          <p:cNvSpPr/>
          <p:nvPr/>
        </p:nvSpPr>
        <p:spPr>
          <a:xfrm>
            <a:off x="537580" y="1350753"/>
            <a:ext cx="4849064" cy="5528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483249-5230-7E48-90E8-0DD911FC142E}"/>
              </a:ext>
            </a:extLst>
          </p:cNvPr>
          <p:cNvSpPr/>
          <p:nvPr/>
        </p:nvSpPr>
        <p:spPr>
          <a:xfrm>
            <a:off x="537580" y="1341372"/>
            <a:ext cx="774161" cy="5622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r>
              <a:rPr lang="en-US" sz="1400" dirty="0">
                <a:solidFill>
                  <a:srgbClr val="FFFFFF"/>
                </a:solidFill>
                <a:latin typeface="Source Sans Pro Regular"/>
              </a:rPr>
              <a:t>Tier 1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2625D138-B29B-484C-9C65-2809DF4BCF2B}"/>
              </a:ext>
            </a:extLst>
          </p:cNvPr>
          <p:cNvSpPr txBox="1"/>
          <p:nvPr/>
        </p:nvSpPr>
        <p:spPr>
          <a:xfrm>
            <a:off x="1311741" y="1504366"/>
            <a:ext cx="400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r>
              <a:rPr lang="en-US" sz="1200" dirty="0">
                <a:solidFill>
                  <a:srgbClr val="1A5484"/>
                </a:solidFill>
                <a:latin typeface="Source Sans Pro Regular"/>
              </a:rPr>
              <a:t>Veteran-facing benefit and health care content and tools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AFBA94-B52B-E047-9CC7-32D1022824BC}"/>
              </a:ext>
            </a:extLst>
          </p:cNvPr>
          <p:cNvSpPr/>
          <p:nvPr/>
        </p:nvSpPr>
        <p:spPr>
          <a:xfrm>
            <a:off x="537580" y="2453463"/>
            <a:ext cx="4849064" cy="5528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BC">
                  <a:lumMod val="60000"/>
                  <a:lumOff val="40000"/>
                </a:srgbClr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0691F2-E1C4-8D4E-AEBD-37202558B808}"/>
              </a:ext>
            </a:extLst>
          </p:cNvPr>
          <p:cNvSpPr/>
          <p:nvPr/>
        </p:nvSpPr>
        <p:spPr>
          <a:xfrm>
            <a:off x="537580" y="2444013"/>
            <a:ext cx="774161" cy="562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r>
              <a:rPr lang="en-US" sz="1400" dirty="0">
                <a:solidFill>
                  <a:srgbClr val="FFFFFF"/>
                </a:solidFill>
                <a:latin typeface="Source Sans Pro Regular"/>
              </a:rPr>
              <a:t>Tier 2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50800FB0-91D4-0E42-981D-867FA4514AFE}"/>
              </a:ext>
            </a:extLst>
          </p:cNvPr>
          <p:cNvSpPr txBox="1"/>
          <p:nvPr/>
        </p:nvSpPr>
        <p:spPr>
          <a:xfrm>
            <a:off x="1311741" y="2598694"/>
            <a:ext cx="400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r>
              <a:rPr lang="en-US" sz="1200" dirty="0">
                <a:solidFill>
                  <a:srgbClr val="1A5484"/>
                </a:solidFill>
                <a:latin typeface="Source Sans Pro Regular"/>
              </a:rPr>
              <a:t>Benefit-related program and engagement content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776725-F454-B940-9B07-4BCBC6475453}"/>
              </a:ext>
            </a:extLst>
          </p:cNvPr>
          <p:cNvSpPr/>
          <p:nvPr/>
        </p:nvSpPr>
        <p:spPr>
          <a:xfrm>
            <a:off x="537580" y="3781349"/>
            <a:ext cx="4849064" cy="5528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70BC">
                  <a:lumMod val="60000"/>
                  <a:lumOff val="40000"/>
                </a:srgbClr>
              </a:solidFill>
              <a:latin typeface="Source Sans Pro Regular"/>
            </a:endParaRPr>
          </a:p>
          <a:p>
            <a:pPr marL="228589" indent="-228589" defTabSz="914354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  <a:latin typeface="Source Sans Pro Regular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4555A6-BC07-1845-96E1-0CC22FE928AD}"/>
              </a:ext>
            </a:extLst>
          </p:cNvPr>
          <p:cNvSpPr/>
          <p:nvPr/>
        </p:nvSpPr>
        <p:spPr>
          <a:xfrm>
            <a:off x="537580" y="3780281"/>
            <a:ext cx="774161" cy="56224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r>
              <a:rPr lang="en-US" sz="1400" dirty="0">
                <a:solidFill>
                  <a:srgbClr val="FFFFFF"/>
                </a:solidFill>
                <a:latin typeface="Source Sans Pro Regular"/>
              </a:rPr>
              <a:t>Tier 3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2B7096D3-F3C9-A841-8DDB-7588B2CE09E8}"/>
              </a:ext>
            </a:extLst>
          </p:cNvPr>
          <p:cNvSpPr txBox="1"/>
          <p:nvPr/>
        </p:nvSpPr>
        <p:spPr>
          <a:xfrm>
            <a:off x="1311741" y="3910023"/>
            <a:ext cx="4000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4"/>
            <a:r>
              <a:rPr lang="en-US" sz="1200" dirty="0">
                <a:solidFill>
                  <a:srgbClr val="1A5484"/>
                </a:solidFill>
                <a:latin typeface="Source Sans Pro Regular"/>
              </a:rPr>
              <a:t>Administration and office content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48C739-1EDA-394A-9D5B-086793DBC016}"/>
              </a:ext>
            </a:extLst>
          </p:cNvPr>
          <p:cNvSpPr/>
          <p:nvPr/>
        </p:nvSpPr>
        <p:spPr>
          <a:xfrm>
            <a:off x="5713416" y="1329421"/>
            <a:ext cx="579334" cy="624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3169083-7877-7D4D-9FB0-4D0699F4F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06"/>
          <a:stretch/>
        </p:blipFill>
        <p:spPr>
          <a:xfrm>
            <a:off x="6612392" y="1225892"/>
            <a:ext cx="752684" cy="694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840E3D0D-8C22-4C49-A0A9-424CD959D15D}"/>
              </a:ext>
            </a:extLst>
          </p:cNvPr>
          <p:cNvSpPr/>
          <p:nvPr/>
        </p:nvSpPr>
        <p:spPr>
          <a:xfrm>
            <a:off x="5725882" y="2424837"/>
            <a:ext cx="579334" cy="624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2E8BD-9A00-414E-A3CD-B54684097D1F}"/>
              </a:ext>
            </a:extLst>
          </p:cNvPr>
          <p:cNvSpPr txBox="1"/>
          <p:nvPr/>
        </p:nvSpPr>
        <p:spPr>
          <a:xfrm>
            <a:off x="6622381" y="1920237"/>
            <a:ext cx="1238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Benefit Hubs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6F249B-66E5-9840-9C31-460925CFC8F8}"/>
              </a:ext>
            </a:extLst>
          </p:cNvPr>
          <p:cNvSpPr/>
          <p:nvPr/>
        </p:nvSpPr>
        <p:spPr>
          <a:xfrm>
            <a:off x="464014" y="192408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54"/>
            <a:r>
              <a:rPr lang="en-US" sz="10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Primary users </a:t>
            </a:r>
          </a:p>
          <a:p>
            <a:pPr defTabSz="914354"/>
            <a:r>
              <a:rPr lang="en-US" sz="1000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Veterans and other beneficiaries (family members, service members)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9FA02B-03B6-A443-954E-508BD0195A93}"/>
              </a:ext>
            </a:extLst>
          </p:cNvPr>
          <p:cNvSpPr/>
          <p:nvPr/>
        </p:nvSpPr>
        <p:spPr>
          <a:xfrm>
            <a:off x="464014" y="307703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54"/>
            <a:r>
              <a:rPr lang="en-US" sz="10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Primary users</a:t>
            </a:r>
          </a:p>
          <a:p>
            <a:pPr defTabSz="914354"/>
            <a:r>
              <a:rPr lang="en-US" sz="1000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mix of Veterans and non-beneficiary audiences who support Veterans (e.g., VSOs, caregivers, etc.)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7F177E-16B1-484F-8A3C-CD15CB2E3B74}"/>
              </a:ext>
            </a:extLst>
          </p:cNvPr>
          <p:cNvSpPr/>
          <p:nvPr/>
        </p:nvSpPr>
        <p:spPr>
          <a:xfrm>
            <a:off x="480640" y="4375549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1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Primary users</a:t>
            </a:r>
          </a:p>
          <a:p>
            <a:r>
              <a:rPr lang="en-US" sz="1000" dirty="0">
                <a:solidFill>
                  <a:schemeClr val="accent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Non-Veteran or non-beneficiary audiences (press/media, medical professionals, Congress, vendors and suppliers)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4896116-BBDF-4C43-B126-B58972A9DF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5"/>
          <a:stretch/>
        </p:blipFill>
        <p:spPr>
          <a:xfrm>
            <a:off x="7437504" y="1219592"/>
            <a:ext cx="698364" cy="683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ED6106-D3D5-1445-BEC1-2A495EAA7534}"/>
              </a:ext>
            </a:extLst>
          </p:cNvPr>
          <p:cNvSpPr txBox="1"/>
          <p:nvPr/>
        </p:nvSpPr>
        <p:spPr>
          <a:xfrm>
            <a:off x="7241679" y="1908007"/>
            <a:ext cx="1238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/>
            <a:r>
              <a:rPr lang="en-US" sz="800" dirty="0">
                <a:solidFill>
                  <a:srgbClr val="1A548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Online applications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0791C47-B30A-A041-A506-1E59C883D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3" y="2254918"/>
            <a:ext cx="1377962" cy="1452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302CF9A-7A81-D642-BFDE-571A49A33625}"/>
              </a:ext>
            </a:extLst>
          </p:cNvPr>
          <p:cNvSpPr txBox="1"/>
          <p:nvPr/>
        </p:nvSpPr>
        <p:spPr>
          <a:xfrm>
            <a:off x="6887889" y="3710754"/>
            <a:ext cx="12385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Campaign Landing Page</a:t>
            </a:r>
          </a:p>
        </p:txBody>
      </p:sp>
    </p:spTree>
    <p:extLst>
      <p:ext uri="{BB962C8B-B14F-4D97-AF65-F5344CB8AC3E}">
        <p14:creationId xmlns:p14="http://schemas.microsoft.com/office/powerpoint/2010/main" val="182510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4CB2DD-8B97-42A9-AE7C-287F915DD030}"/>
              </a:ext>
            </a:extLst>
          </p:cNvPr>
          <p:cNvCxnSpPr>
            <a:cxnSpLocks/>
          </p:cNvCxnSpPr>
          <p:nvPr/>
        </p:nvCxnSpPr>
        <p:spPr>
          <a:xfrm>
            <a:off x="3582480" y="2468232"/>
            <a:ext cx="0" cy="103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Approved Governance Model*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A5ED03-795B-404A-B642-C0B460B3B3BA}"/>
              </a:ext>
            </a:extLst>
          </p:cNvPr>
          <p:cNvSpPr/>
          <p:nvPr/>
        </p:nvSpPr>
        <p:spPr>
          <a:xfrm>
            <a:off x="6512581" y="886441"/>
            <a:ext cx="2357097" cy="4044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F5984-F255-5C40-ACEC-5FCA903E7A57}"/>
              </a:ext>
            </a:extLst>
          </p:cNvPr>
          <p:cNvSpPr txBox="1"/>
          <p:nvPr/>
        </p:nvSpPr>
        <p:spPr>
          <a:xfrm>
            <a:off x="6548942" y="1284079"/>
            <a:ext cx="22843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VACO Digital </a:t>
            </a:r>
            <a:r>
              <a:rPr lang="en-US" sz="1050" b="1" dirty="0" err="1"/>
              <a:t>Comms</a:t>
            </a:r>
            <a:r>
              <a:rPr lang="en-US" sz="1050" b="1" dirty="0"/>
              <a:t> teams </a:t>
            </a:r>
            <a:r>
              <a:rPr lang="en-US" sz="1050" dirty="0"/>
              <a:t>are the only business users of the CLP tool.  They: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Decide what is a CLP – including assessing requests from Offices, Leadership, etc.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sz="1050" dirty="0"/>
              <a:t>Is this a campaign or a blog post?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sz="1050" dirty="0"/>
              <a:t>Is the content duplicative?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n-US" sz="1050" dirty="0"/>
              <a:t>Is this time-bound?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Ensure quality (look/feel, content, accessibility)</a:t>
            </a:r>
          </a:p>
          <a:p>
            <a:pPr marL="514350" lvl="1" indent="-171450">
              <a:buFont typeface="Wingdings" panose="05000000000000000000" pitchFamily="2" charset="2"/>
              <a:buChar char="v"/>
            </a:pPr>
            <a:r>
              <a:rPr lang="en-US" sz="1100" b="1" dirty="0"/>
              <a:t>Web Governance Board is informed for </a:t>
            </a:r>
            <a:r>
              <a:rPr lang="en-US" sz="1100" b="1" dirty="0">
                <a:solidFill>
                  <a:srgbClr val="C00000"/>
                </a:solidFill>
              </a:rPr>
              <a:t>awareness </a:t>
            </a:r>
            <a:r>
              <a:rPr lang="en-US" sz="1100" b="1" dirty="0"/>
              <a:t>before use of the CLP via Teams channel</a:t>
            </a:r>
          </a:p>
          <a:p>
            <a:pPr marL="514350" lvl="1" indent="-171450">
              <a:buFont typeface="Wingdings" panose="05000000000000000000" pitchFamily="2" charset="2"/>
              <a:buChar char="v"/>
            </a:pPr>
            <a:r>
              <a:rPr lang="en-US" sz="1100" dirty="0"/>
              <a:t>Then a CLP set-up request is submitted to VA.gov digital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F358A-5B7F-BE46-9166-C604CBBE4E29}"/>
              </a:ext>
            </a:extLst>
          </p:cNvPr>
          <p:cNvSpPr txBox="1"/>
          <p:nvPr/>
        </p:nvSpPr>
        <p:spPr>
          <a:xfrm>
            <a:off x="6585305" y="961256"/>
            <a:ext cx="228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77"/>
              </a:rPr>
              <a:t>How It Works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8092F9-DB1B-2746-A3ED-2198EBBB4DBC}"/>
              </a:ext>
            </a:extLst>
          </p:cNvPr>
          <p:cNvSpPr/>
          <p:nvPr/>
        </p:nvSpPr>
        <p:spPr>
          <a:xfrm>
            <a:off x="5329105" y="2391964"/>
            <a:ext cx="1074854" cy="814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56DD8-408F-4987-B75E-B6E42398F633}"/>
              </a:ext>
            </a:extLst>
          </p:cNvPr>
          <p:cNvSpPr/>
          <p:nvPr/>
        </p:nvSpPr>
        <p:spPr>
          <a:xfrm>
            <a:off x="2233562" y="2923784"/>
            <a:ext cx="2860645" cy="43336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Governance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63338-4706-4F84-A349-CC4BF6862391}"/>
              </a:ext>
            </a:extLst>
          </p:cNvPr>
          <p:cNvSpPr/>
          <p:nvPr/>
        </p:nvSpPr>
        <p:spPr>
          <a:xfrm>
            <a:off x="2833514" y="2461304"/>
            <a:ext cx="1437698" cy="31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CLP Notification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652CCF-390B-D14D-B057-3BED2C40833D}"/>
              </a:ext>
            </a:extLst>
          </p:cNvPr>
          <p:cNvSpPr/>
          <p:nvPr/>
        </p:nvSpPr>
        <p:spPr>
          <a:xfrm>
            <a:off x="373938" y="886624"/>
            <a:ext cx="376833" cy="25704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CCE1A-8136-954B-B5E3-661C1F74BAB2}"/>
              </a:ext>
            </a:extLst>
          </p:cNvPr>
          <p:cNvSpPr txBox="1"/>
          <p:nvPr/>
        </p:nvSpPr>
        <p:spPr>
          <a:xfrm rot="16200000">
            <a:off x="-131774" y="1931990"/>
            <a:ext cx="140496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Business Owners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169F9-9D51-764E-BDF1-4B196AA8AC34}"/>
              </a:ext>
            </a:extLst>
          </p:cNvPr>
          <p:cNvSpPr/>
          <p:nvPr/>
        </p:nvSpPr>
        <p:spPr>
          <a:xfrm>
            <a:off x="357312" y="3314681"/>
            <a:ext cx="423537" cy="1358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62339E-38C5-C244-A5E5-DCB8725BA64E}"/>
              </a:ext>
            </a:extLst>
          </p:cNvPr>
          <p:cNvSpPr/>
          <p:nvPr/>
        </p:nvSpPr>
        <p:spPr>
          <a:xfrm>
            <a:off x="2773353" y="3507960"/>
            <a:ext cx="1594107" cy="31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CLP Set Up Request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F891E-8D29-AA4B-98D2-511EB201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66" y="2394968"/>
            <a:ext cx="220211" cy="204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08BE9-19F2-3240-9547-741F98E157B7}"/>
              </a:ext>
            </a:extLst>
          </p:cNvPr>
          <p:cNvSpPr txBox="1"/>
          <p:nvPr/>
        </p:nvSpPr>
        <p:spPr>
          <a:xfrm>
            <a:off x="5662843" y="216334"/>
            <a:ext cx="3150274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* Codified by the Web Governance Board on July 15, 2021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440165-A683-F24B-ADD3-7ED592D6888E}"/>
              </a:ext>
            </a:extLst>
          </p:cNvPr>
          <p:cNvSpPr/>
          <p:nvPr/>
        </p:nvSpPr>
        <p:spPr>
          <a:xfrm>
            <a:off x="1102687" y="1174714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VHA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17F148-5488-5C47-84F3-E248A3AEF257}"/>
              </a:ext>
            </a:extLst>
          </p:cNvPr>
          <p:cNvSpPr/>
          <p:nvPr/>
        </p:nvSpPr>
        <p:spPr>
          <a:xfrm>
            <a:off x="1102687" y="791044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Offices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A5A5C-C0D6-7D49-8573-61E65B46FFA7}"/>
              </a:ext>
            </a:extLst>
          </p:cNvPr>
          <p:cNvSpPr/>
          <p:nvPr/>
        </p:nvSpPr>
        <p:spPr>
          <a:xfrm>
            <a:off x="1955348" y="1174714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VBA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6815E4-B4AC-0943-83A2-FBB7845F97A6}"/>
              </a:ext>
            </a:extLst>
          </p:cNvPr>
          <p:cNvSpPr/>
          <p:nvPr/>
        </p:nvSpPr>
        <p:spPr>
          <a:xfrm>
            <a:off x="1955348" y="791044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Offices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215678-9B8E-F547-BC98-8EB4582572EC}"/>
              </a:ext>
            </a:extLst>
          </p:cNvPr>
          <p:cNvSpPr/>
          <p:nvPr/>
        </p:nvSpPr>
        <p:spPr>
          <a:xfrm>
            <a:off x="2814541" y="1182247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OPIA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D496AE0-67BE-D64D-9386-6C1232CD40B0}"/>
              </a:ext>
            </a:extLst>
          </p:cNvPr>
          <p:cNvSpPr/>
          <p:nvPr/>
        </p:nvSpPr>
        <p:spPr>
          <a:xfrm>
            <a:off x="2814541" y="798577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Leadership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434299-CFE9-3D4A-9C3E-37EB6CAB566E}"/>
              </a:ext>
            </a:extLst>
          </p:cNvPr>
          <p:cNvSpPr/>
          <p:nvPr/>
        </p:nvSpPr>
        <p:spPr>
          <a:xfrm>
            <a:off x="3646087" y="1178422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VEO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691805E-195D-354E-8FFA-60F5D5612D74}"/>
              </a:ext>
            </a:extLst>
          </p:cNvPr>
          <p:cNvSpPr/>
          <p:nvPr/>
        </p:nvSpPr>
        <p:spPr>
          <a:xfrm>
            <a:off x="3664941" y="808004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Leadership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BDDFE-9C4B-714B-8956-CBB7CA2EE3BA}"/>
              </a:ext>
            </a:extLst>
          </p:cNvPr>
          <p:cNvSpPr/>
          <p:nvPr/>
        </p:nvSpPr>
        <p:spPr>
          <a:xfrm>
            <a:off x="4479987" y="1191510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F9FCFA4-793C-1640-964B-40437769A657}"/>
              </a:ext>
            </a:extLst>
          </p:cNvPr>
          <p:cNvSpPr/>
          <p:nvPr/>
        </p:nvSpPr>
        <p:spPr>
          <a:xfrm>
            <a:off x="4479987" y="807840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Offices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E1CD27-D630-2745-B5CF-59D6CDB9F2B0}"/>
              </a:ext>
            </a:extLst>
          </p:cNvPr>
          <p:cNvSpPr/>
          <p:nvPr/>
        </p:nvSpPr>
        <p:spPr>
          <a:xfrm>
            <a:off x="5325144" y="1199287"/>
            <a:ext cx="669552" cy="595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8B6A5AD-3C40-334C-9815-E242760B3ED4}"/>
              </a:ext>
            </a:extLst>
          </p:cNvPr>
          <p:cNvSpPr/>
          <p:nvPr/>
        </p:nvSpPr>
        <p:spPr>
          <a:xfrm>
            <a:off x="5316236" y="815214"/>
            <a:ext cx="669552" cy="18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Leadership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602423F3-3B5A-C64F-B1BE-D3C0688B0816}"/>
              </a:ext>
            </a:extLst>
          </p:cNvPr>
          <p:cNvSpPr/>
          <p:nvPr/>
        </p:nvSpPr>
        <p:spPr>
          <a:xfrm>
            <a:off x="1353100" y="997254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571855C1-037D-474E-9F26-A30A4B1AB844}"/>
              </a:ext>
            </a:extLst>
          </p:cNvPr>
          <p:cNvSpPr/>
          <p:nvPr/>
        </p:nvSpPr>
        <p:spPr>
          <a:xfrm>
            <a:off x="2213410" y="991212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3C67E56-2072-A844-A310-5B0D24AC4BD7}"/>
              </a:ext>
            </a:extLst>
          </p:cNvPr>
          <p:cNvSpPr/>
          <p:nvPr/>
        </p:nvSpPr>
        <p:spPr>
          <a:xfrm>
            <a:off x="3082288" y="995944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A24B3A0-5980-F849-B1D9-DBE075F045B1}"/>
              </a:ext>
            </a:extLst>
          </p:cNvPr>
          <p:cNvSpPr/>
          <p:nvPr/>
        </p:nvSpPr>
        <p:spPr>
          <a:xfrm>
            <a:off x="3911694" y="976161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77FC5AD6-8824-8E4C-8CD4-B0CDB56C21B4}"/>
              </a:ext>
            </a:extLst>
          </p:cNvPr>
          <p:cNvSpPr/>
          <p:nvPr/>
        </p:nvSpPr>
        <p:spPr>
          <a:xfrm>
            <a:off x="4729934" y="1003654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413EC02-F47B-DE41-8B2F-D41C9802BEFF}"/>
              </a:ext>
            </a:extLst>
          </p:cNvPr>
          <p:cNvSpPr/>
          <p:nvPr/>
        </p:nvSpPr>
        <p:spPr>
          <a:xfrm>
            <a:off x="5575557" y="995165"/>
            <a:ext cx="168726" cy="195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1483C5-6A7B-3A4A-875D-8F4F712E93F4}"/>
              </a:ext>
            </a:extLst>
          </p:cNvPr>
          <p:cNvCxnSpPr>
            <a:cxnSpLocks/>
          </p:cNvCxnSpPr>
          <p:nvPr/>
        </p:nvCxnSpPr>
        <p:spPr>
          <a:xfrm>
            <a:off x="1437463" y="2070489"/>
            <a:ext cx="4222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D9DAA6-BA7D-644E-A119-DB6A923E9412}"/>
              </a:ext>
            </a:extLst>
          </p:cNvPr>
          <p:cNvCxnSpPr>
            <a:stCxn id="17" idx="2"/>
          </p:cNvCxnSpPr>
          <p:nvPr/>
        </p:nvCxnSpPr>
        <p:spPr>
          <a:xfrm>
            <a:off x="1437463" y="1770315"/>
            <a:ext cx="0" cy="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40EFD-4461-244F-AB1E-C184BADCB580}"/>
              </a:ext>
            </a:extLst>
          </p:cNvPr>
          <p:cNvCxnSpPr>
            <a:stCxn id="28" idx="2"/>
          </p:cNvCxnSpPr>
          <p:nvPr/>
        </p:nvCxnSpPr>
        <p:spPr>
          <a:xfrm>
            <a:off x="5659920" y="1794888"/>
            <a:ext cx="0" cy="27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64A8AF-F63D-674C-AB04-A70E8E7EB292}"/>
              </a:ext>
            </a:extLst>
          </p:cNvPr>
          <p:cNvCxnSpPr/>
          <p:nvPr/>
        </p:nvCxnSpPr>
        <p:spPr>
          <a:xfrm>
            <a:off x="2281189" y="1777848"/>
            <a:ext cx="0" cy="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33958E-51F0-ED44-92FE-579711BACCE2}"/>
              </a:ext>
            </a:extLst>
          </p:cNvPr>
          <p:cNvCxnSpPr/>
          <p:nvPr/>
        </p:nvCxnSpPr>
        <p:spPr>
          <a:xfrm>
            <a:off x="3162822" y="1777848"/>
            <a:ext cx="0" cy="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0C2AEC-5871-F94C-A5DF-00FCEFA2B5FE}"/>
              </a:ext>
            </a:extLst>
          </p:cNvPr>
          <p:cNvCxnSpPr/>
          <p:nvPr/>
        </p:nvCxnSpPr>
        <p:spPr>
          <a:xfrm>
            <a:off x="3983148" y="1761875"/>
            <a:ext cx="0" cy="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3D1483-566A-C340-A7B6-47C1985E087C}"/>
              </a:ext>
            </a:extLst>
          </p:cNvPr>
          <p:cNvCxnSpPr/>
          <p:nvPr/>
        </p:nvCxnSpPr>
        <p:spPr>
          <a:xfrm>
            <a:off x="4814297" y="1761875"/>
            <a:ext cx="0" cy="30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31F4467-7DB6-7847-BB01-F322E81D317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548691" y="2086807"/>
            <a:ext cx="3672" cy="374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Approved Governance Model*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652CCF-390B-D14D-B057-3BED2C40833D}"/>
              </a:ext>
            </a:extLst>
          </p:cNvPr>
          <p:cNvSpPr/>
          <p:nvPr/>
        </p:nvSpPr>
        <p:spPr>
          <a:xfrm>
            <a:off x="373938" y="886625"/>
            <a:ext cx="376833" cy="23850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CCE1A-8136-954B-B5E3-661C1F74BAB2}"/>
              </a:ext>
            </a:extLst>
          </p:cNvPr>
          <p:cNvSpPr txBox="1"/>
          <p:nvPr/>
        </p:nvSpPr>
        <p:spPr>
          <a:xfrm rot="16200000">
            <a:off x="-140087" y="1931990"/>
            <a:ext cx="140496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Business Owners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79BEB-6468-3046-8622-C4BD1F6E8885}"/>
              </a:ext>
            </a:extLst>
          </p:cNvPr>
          <p:cNvSpPr/>
          <p:nvPr/>
        </p:nvSpPr>
        <p:spPr>
          <a:xfrm>
            <a:off x="373937" y="3313415"/>
            <a:ext cx="376833" cy="12155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0A74D-A461-F94A-89D9-4C4252D87A09}"/>
              </a:ext>
            </a:extLst>
          </p:cNvPr>
          <p:cNvSpPr txBox="1"/>
          <p:nvPr/>
        </p:nvSpPr>
        <p:spPr>
          <a:xfrm rot="16200000">
            <a:off x="214934" y="3759301"/>
            <a:ext cx="679528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B8A107-30E0-1640-B2E8-E8ABF9034063}"/>
              </a:ext>
            </a:extLst>
          </p:cNvPr>
          <p:cNvSpPr/>
          <p:nvPr/>
        </p:nvSpPr>
        <p:spPr>
          <a:xfrm>
            <a:off x="6462330" y="3173975"/>
            <a:ext cx="2357097" cy="1292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63D3C-70A2-2941-83DE-08E734A3C5B9}"/>
              </a:ext>
            </a:extLst>
          </p:cNvPr>
          <p:cNvSpPr txBox="1"/>
          <p:nvPr/>
        </p:nvSpPr>
        <p:spPr>
          <a:xfrm>
            <a:off x="6535054" y="3557576"/>
            <a:ext cx="22843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VA.gov Product and CMS teams </a:t>
            </a:r>
            <a:r>
              <a:rPr lang="en-US" sz="1200" dirty="0"/>
              <a:t>will assist with URL (root and vanity) and analytics set-up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A6679-0362-B846-8BB9-6F755F0F82FD}"/>
              </a:ext>
            </a:extLst>
          </p:cNvPr>
          <p:cNvSpPr txBox="1"/>
          <p:nvPr/>
        </p:nvSpPr>
        <p:spPr>
          <a:xfrm>
            <a:off x="6535054" y="3257494"/>
            <a:ext cx="228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77"/>
              </a:rPr>
              <a:t>How It Works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BF3893-8D45-5248-BED6-0512ACD209C4}"/>
              </a:ext>
            </a:extLst>
          </p:cNvPr>
          <p:cNvSpPr/>
          <p:nvPr/>
        </p:nvSpPr>
        <p:spPr>
          <a:xfrm>
            <a:off x="2908646" y="3876791"/>
            <a:ext cx="1468531" cy="370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VA.gov Product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0655801-F119-6F4A-BE8B-10254BD12C65}"/>
              </a:ext>
            </a:extLst>
          </p:cNvPr>
          <p:cNvSpPr/>
          <p:nvPr/>
        </p:nvSpPr>
        <p:spPr>
          <a:xfrm>
            <a:off x="5228109" y="3569615"/>
            <a:ext cx="1144372" cy="814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36535-699F-5A44-BBC5-BCAB98AC065D}"/>
              </a:ext>
            </a:extLst>
          </p:cNvPr>
          <p:cNvCxnSpPr>
            <a:cxnSpLocks/>
          </p:cNvCxnSpPr>
          <p:nvPr/>
        </p:nvCxnSpPr>
        <p:spPr>
          <a:xfrm>
            <a:off x="3616093" y="3705220"/>
            <a:ext cx="0" cy="15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A42205B-C4FC-A641-A742-D0A08D8EA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7" y="700461"/>
            <a:ext cx="5288215" cy="1624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A51D0-19A5-CA48-82B9-60EE3ED40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170"/>
          <a:stretch/>
        </p:blipFill>
        <p:spPr>
          <a:xfrm>
            <a:off x="1415028" y="2245888"/>
            <a:ext cx="4396156" cy="15063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FFED6E5-E9CE-4741-94E5-0F321E0470EA}"/>
              </a:ext>
            </a:extLst>
          </p:cNvPr>
          <p:cNvSpPr txBox="1"/>
          <p:nvPr/>
        </p:nvSpPr>
        <p:spPr>
          <a:xfrm>
            <a:off x="5662843" y="216334"/>
            <a:ext cx="3150274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* Codified by the Web Governance Board on July 15, 2021</a:t>
            </a:r>
          </a:p>
        </p:txBody>
      </p:sp>
    </p:spTree>
    <p:extLst>
      <p:ext uri="{BB962C8B-B14F-4D97-AF65-F5344CB8AC3E}">
        <p14:creationId xmlns:p14="http://schemas.microsoft.com/office/powerpoint/2010/main" val="327285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44181A-A67C-1449-BCC9-4887D01726BE}"/>
              </a:ext>
            </a:extLst>
          </p:cNvPr>
          <p:cNvCxnSpPr>
            <a:cxnSpLocks/>
          </p:cNvCxnSpPr>
          <p:nvPr/>
        </p:nvCxnSpPr>
        <p:spPr>
          <a:xfrm>
            <a:off x="3660142" y="3944669"/>
            <a:ext cx="0" cy="699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/>
              <a:t>Approved Governance Model*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652CCF-390B-D14D-B057-3BED2C40833D}"/>
              </a:ext>
            </a:extLst>
          </p:cNvPr>
          <p:cNvSpPr/>
          <p:nvPr/>
        </p:nvSpPr>
        <p:spPr>
          <a:xfrm>
            <a:off x="373938" y="886625"/>
            <a:ext cx="376833" cy="23850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CCE1A-8136-954B-B5E3-661C1F74BAB2}"/>
              </a:ext>
            </a:extLst>
          </p:cNvPr>
          <p:cNvSpPr txBox="1"/>
          <p:nvPr/>
        </p:nvSpPr>
        <p:spPr>
          <a:xfrm rot="16200000">
            <a:off x="-140087" y="1931990"/>
            <a:ext cx="140496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Business Owners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63D3C-70A2-2941-83DE-08E734A3C5B9}"/>
              </a:ext>
            </a:extLst>
          </p:cNvPr>
          <p:cNvSpPr txBox="1"/>
          <p:nvPr/>
        </p:nvSpPr>
        <p:spPr>
          <a:xfrm>
            <a:off x="6535054" y="3557576"/>
            <a:ext cx="22843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VA.gov Product and CMS teams </a:t>
            </a:r>
            <a:r>
              <a:rPr lang="en-US" sz="1200" dirty="0"/>
              <a:t>will assist with URL (root and vanity) and analytics set-up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A6679-0362-B846-8BB9-6F755F0F82FD}"/>
              </a:ext>
            </a:extLst>
          </p:cNvPr>
          <p:cNvSpPr txBox="1"/>
          <p:nvPr/>
        </p:nvSpPr>
        <p:spPr>
          <a:xfrm>
            <a:off x="6535054" y="3257494"/>
            <a:ext cx="228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77"/>
              </a:rPr>
              <a:t>How It Works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225FE0-F3F8-9143-A1B1-A16D12BCA450}"/>
              </a:ext>
            </a:extLst>
          </p:cNvPr>
          <p:cNvSpPr/>
          <p:nvPr/>
        </p:nvSpPr>
        <p:spPr>
          <a:xfrm>
            <a:off x="2735721" y="4548035"/>
            <a:ext cx="1846783" cy="3256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CLP Take Down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683D3F-70DB-0F4A-94C5-5923C82345EF}"/>
              </a:ext>
            </a:extLst>
          </p:cNvPr>
          <p:cNvSpPr/>
          <p:nvPr/>
        </p:nvSpPr>
        <p:spPr>
          <a:xfrm>
            <a:off x="6627881" y="2166575"/>
            <a:ext cx="2357097" cy="2887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82865-B76B-C04D-9A22-A1DC408897D7}"/>
              </a:ext>
            </a:extLst>
          </p:cNvPr>
          <p:cNvSpPr txBox="1"/>
          <p:nvPr/>
        </p:nvSpPr>
        <p:spPr>
          <a:xfrm>
            <a:off x="6664242" y="2564212"/>
            <a:ext cx="228437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VACO Digital </a:t>
            </a:r>
            <a:r>
              <a:rPr lang="en-US" sz="1200" b="1" dirty="0" err="1"/>
              <a:t>Comms</a:t>
            </a:r>
            <a:r>
              <a:rPr lang="en-US" sz="1200" b="1" dirty="0"/>
              <a:t> teams </a:t>
            </a:r>
            <a:r>
              <a:rPr lang="en-US" sz="1200" dirty="0"/>
              <a:t>build or oversee the build of the CLP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Publish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Manage any page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Create and implement share links (UTMs)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 CLP performance (via Google Analytics)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Request “take down” of page when campaign ends, specifying the redirect strategy/URL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C7D1EF-454E-724A-A25C-AA48F7B26E24}"/>
              </a:ext>
            </a:extLst>
          </p:cNvPr>
          <p:cNvSpPr txBox="1"/>
          <p:nvPr/>
        </p:nvSpPr>
        <p:spPr>
          <a:xfrm>
            <a:off x="6700605" y="2241389"/>
            <a:ext cx="22843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77"/>
              </a:rPr>
              <a:t>How It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89E748-055D-1648-BBC8-0D0E273ABE8E}"/>
              </a:ext>
            </a:extLst>
          </p:cNvPr>
          <p:cNvSpPr/>
          <p:nvPr/>
        </p:nvSpPr>
        <p:spPr>
          <a:xfrm>
            <a:off x="336916" y="3322801"/>
            <a:ext cx="455834" cy="1254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79BEB-6468-3046-8622-C4BD1F6E8885}"/>
              </a:ext>
            </a:extLst>
          </p:cNvPr>
          <p:cNvSpPr/>
          <p:nvPr/>
        </p:nvSpPr>
        <p:spPr>
          <a:xfrm>
            <a:off x="371162" y="3305385"/>
            <a:ext cx="376833" cy="8050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93635-93FC-584B-AF3C-88CBAA20C198}"/>
              </a:ext>
            </a:extLst>
          </p:cNvPr>
          <p:cNvSpPr txBox="1"/>
          <p:nvPr/>
        </p:nvSpPr>
        <p:spPr>
          <a:xfrm rot="16200000">
            <a:off x="163004" y="3516945"/>
            <a:ext cx="787215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58DB4E-3480-914C-9C33-EEC11814722F}"/>
              </a:ext>
            </a:extLst>
          </p:cNvPr>
          <p:cNvSpPr/>
          <p:nvPr/>
        </p:nvSpPr>
        <p:spPr>
          <a:xfrm>
            <a:off x="368937" y="4144125"/>
            <a:ext cx="376833" cy="8261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F87779-2EA2-FE45-BB82-EEDF3D1DAB1E}"/>
              </a:ext>
            </a:extLst>
          </p:cNvPr>
          <p:cNvSpPr txBox="1"/>
          <p:nvPr/>
        </p:nvSpPr>
        <p:spPr>
          <a:xfrm rot="16200000">
            <a:off x="161290" y="4358414"/>
            <a:ext cx="787215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Business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DF3C38-875D-7849-8A8F-468F4B6CDEA2}"/>
              </a:ext>
            </a:extLst>
          </p:cNvPr>
          <p:cNvSpPr/>
          <p:nvPr/>
        </p:nvSpPr>
        <p:spPr>
          <a:xfrm>
            <a:off x="2129238" y="4142823"/>
            <a:ext cx="3078591" cy="3256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CLP Page Build, Publish &amp; Manage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F724399-A2A2-394A-84C1-799C7C923DE1}"/>
              </a:ext>
            </a:extLst>
          </p:cNvPr>
          <p:cNvSpPr/>
          <p:nvPr/>
        </p:nvSpPr>
        <p:spPr>
          <a:xfrm>
            <a:off x="5390682" y="4144125"/>
            <a:ext cx="1144372" cy="814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72964F-9081-554A-B9E4-AB965082D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1" y="590998"/>
            <a:ext cx="5288215" cy="1624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33D98-F174-844B-B67D-1E9BA92BA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" b="3283"/>
          <a:stretch/>
        </p:blipFill>
        <p:spPr>
          <a:xfrm>
            <a:off x="1389313" y="2185112"/>
            <a:ext cx="4219437" cy="18073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41C8EF6-0888-D943-ABF2-807EB7C80497}"/>
              </a:ext>
            </a:extLst>
          </p:cNvPr>
          <p:cNvSpPr txBox="1"/>
          <p:nvPr/>
        </p:nvSpPr>
        <p:spPr>
          <a:xfrm>
            <a:off x="5662843" y="216334"/>
            <a:ext cx="3150274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* Codified by the Web Governance Board on July 15, 2021</a:t>
            </a:r>
          </a:p>
        </p:txBody>
      </p:sp>
    </p:spTree>
    <p:extLst>
      <p:ext uri="{BB962C8B-B14F-4D97-AF65-F5344CB8AC3E}">
        <p14:creationId xmlns:p14="http://schemas.microsoft.com/office/powerpoint/2010/main" val="19604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Campaign Landing Page: The Set-Up Questions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D4AB22-0ADF-4345-B79F-0A15BBB00D13}"/>
              </a:ext>
            </a:extLst>
          </p:cNvPr>
          <p:cNvSpPr/>
          <p:nvPr/>
        </p:nvSpPr>
        <p:spPr>
          <a:xfrm>
            <a:off x="357695" y="865107"/>
            <a:ext cx="7777015" cy="4347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What:  </a:t>
            </a:r>
            <a:r>
              <a:rPr lang="en-US" sz="1400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Veterans Experience Action Center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Who: </a:t>
            </a:r>
            <a:r>
              <a:rPr lang="en-US" sz="1400" dirty="0">
                <a:solidFill>
                  <a:schemeClr val="accent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VEO (Tim Hudak)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The Goal(s): </a:t>
            </a:r>
            <a:r>
              <a:rPr lang="en-US" sz="1400" dirty="0">
                <a:solidFill>
                  <a:schemeClr val="accent2"/>
                </a:solidFill>
              </a:rPr>
              <a:t>Connect Veterans and their families to local and VA resources.  Rapidly process their claims and enroll them In VA health care.</a:t>
            </a:r>
            <a:endParaRPr lang="en-US" sz="1400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Target Audience:</a:t>
            </a:r>
            <a:r>
              <a:rPr lang="en-US" sz="1400" dirty="0">
                <a:solidFill>
                  <a:schemeClr val="accent2"/>
                </a:solidFill>
              </a:rPr>
              <a:t> Veterans, Families, Survivors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Campaign start/end dates: </a:t>
            </a:r>
            <a:r>
              <a:rPr lang="en-US" sz="1400" dirty="0">
                <a:solidFill>
                  <a:schemeClr val="accent2"/>
                </a:solidFill>
              </a:rPr>
              <a:t>7/30 - 11/22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Seasonal Campaign (e.g. Get Your Flu Vaccine, Pride Month) </a:t>
            </a:r>
            <a:r>
              <a:rPr lang="en-US" sz="1400" dirty="0">
                <a:solidFill>
                  <a:schemeClr val="accent2"/>
                </a:solidFill>
              </a:rPr>
              <a:t>: No. (If Yes, page will be “archived”)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Preferred URL: </a:t>
            </a:r>
            <a:r>
              <a:rPr lang="en-US" sz="1400" dirty="0" err="1">
                <a:solidFill>
                  <a:schemeClr val="accent2"/>
                </a:solidFill>
              </a:rPr>
              <a:t>va.gov</a:t>
            </a:r>
            <a:r>
              <a:rPr lang="en-US" sz="1400" dirty="0">
                <a:solidFill>
                  <a:schemeClr val="accent2"/>
                </a:solidFill>
              </a:rPr>
              <a:t>/Initiatives/veteran-action-center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Preferred vanity URL</a:t>
            </a:r>
            <a:r>
              <a:rPr lang="en-US" sz="1400" dirty="0">
                <a:solidFill>
                  <a:schemeClr val="accent2"/>
                </a:solidFill>
              </a:rPr>
              <a:t>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</a:rPr>
              <a:t>Retirement strategy: </a:t>
            </a:r>
            <a:r>
              <a:rPr lang="en-US" sz="1400" dirty="0">
                <a:solidFill>
                  <a:schemeClr val="accent2"/>
                </a:solidFill>
              </a:rPr>
              <a:t>Retired Is fine since this "pilot" may be converted to a standard program by then and thus maybe we have a different website built. </a:t>
            </a:r>
            <a:br>
              <a:rPr lang="en-US" sz="1400" dirty="0">
                <a:solidFill>
                  <a:schemeClr val="accent2"/>
                </a:solidFill>
              </a:rPr>
            </a:br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100" b="1" dirty="0">
                <a:solidFill>
                  <a:schemeClr val="accent2"/>
                </a:solidFill>
              </a:rPr>
              <a:t>Context: </a:t>
            </a:r>
            <a:r>
              <a:rPr lang="en-US" sz="1100" dirty="0">
                <a:solidFill>
                  <a:schemeClr val="accent2"/>
                </a:solidFill>
              </a:rPr>
              <a:t> For the Veterans Experience Action Centers campaign a location is selected each month where we host an enrollment fair (virtual for now). In less than a few hours, Veterans go from NOTHING to having a FULLY ADJUDICATED claim and enrolled in VA health care. This </a:t>
            </a:r>
            <a:r>
              <a:rPr lang="en-US" sz="11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https://booknow.appointment-plus.com/ch422seq/</a:t>
            </a:r>
            <a:r>
              <a:rPr lang="en-US" sz="1100" dirty="0">
                <a:solidFill>
                  <a:schemeClr val="accent2"/>
                </a:solidFill>
              </a:rPr>
              <a:t> is our current registration page. We are getting about 4% conversion from visitors to sign up. The concern is that the current page is ineffective in communicating the value of this program and driving sign-ups.  </a:t>
            </a: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On-Boarding &amp; Training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831BB-8766-2F40-A11C-1556EEFD756E}"/>
              </a:ext>
            </a:extLst>
          </p:cNvPr>
          <p:cNvSpPr txBox="1"/>
          <p:nvPr/>
        </p:nvSpPr>
        <p:spPr>
          <a:xfrm rot="16200000">
            <a:off x="-79158" y="1381226"/>
            <a:ext cx="1404960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Business Owners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264D90-E416-1D40-A8A4-2D943672C2BE}"/>
              </a:ext>
            </a:extLst>
          </p:cNvPr>
          <p:cNvSpPr txBox="1"/>
          <p:nvPr/>
        </p:nvSpPr>
        <p:spPr>
          <a:xfrm>
            <a:off x="324529" y="694022"/>
            <a:ext cx="822555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On-Boarding and Training for VACO Digital </a:t>
            </a:r>
            <a:r>
              <a:rPr lang="en-US" sz="1600" dirty="0" err="1"/>
              <a:t>Comms</a:t>
            </a:r>
            <a:r>
              <a:rPr lang="en-US" sz="1600" dirty="0"/>
              <a:t> Teams </a:t>
            </a: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To request CMS access for a new CLP editor - https://</a:t>
            </a:r>
            <a:r>
              <a:rPr lang="en-US" sz="1400" dirty="0" err="1"/>
              <a:t>prod.cms.va.gov</a:t>
            </a:r>
            <a:r>
              <a:rPr lang="en-US" sz="1400" dirty="0"/>
              <a:t>/help/</a:t>
            </a:r>
            <a:r>
              <a:rPr lang="en-US" sz="1400" dirty="0" err="1"/>
              <a:t>cms</a:t>
            </a:r>
            <a:r>
              <a:rPr lang="en-US" sz="1400" dirty="0"/>
              <a:t>-basics/how-to-request-a-</a:t>
            </a:r>
            <a:r>
              <a:rPr lang="en-US" sz="1400" dirty="0" err="1"/>
              <a:t>cms</a:t>
            </a:r>
            <a:r>
              <a:rPr lang="en-US" sz="1400" dirty="0"/>
              <a:t>-account</a:t>
            </a: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US" sz="1400" dirty="0" err="1"/>
              <a:t>VA.gov</a:t>
            </a:r>
            <a:r>
              <a:rPr lang="en-US" sz="1400" dirty="0"/>
              <a:t> CMS and CLP Training</a:t>
            </a:r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400" dirty="0"/>
              <a:t>CMS Basics - </a:t>
            </a:r>
            <a:r>
              <a:rPr lang="en-US" sz="1400" dirty="0">
                <a:hlinkClick r:id="rId3"/>
              </a:rPr>
              <a:t>https://prod.cms.va.gov/help/cms-basics</a:t>
            </a:r>
            <a:endParaRPr lang="en-US" sz="1400" dirty="0"/>
          </a:p>
          <a:p>
            <a:pPr marL="971550" lvl="2" indent="-285750">
              <a:buFont typeface="Courier New" panose="02070309020205020404" pitchFamily="49" charset="0"/>
              <a:buChar char="o"/>
            </a:pPr>
            <a:r>
              <a:rPr lang="en-US" sz="1400" dirty="0"/>
              <a:t>Campaign Landing Page Usage Guide - </a:t>
            </a:r>
            <a:r>
              <a:rPr lang="en-US" sz="1400" dirty="0">
                <a:hlinkClick r:id="rId4"/>
              </a:rPr>
              <a:t>https://prod.cms.va.gov/help/campaign-landing-pages/campaign-landing-pages</a:t>
            </a:r>
            <a:endParaRPr lang="en-US" sz="1400" dirty="0"/>
          </a:p>
          <a:p>
            <a:pPr marL="1314450" lvl="3" indent="-285750">
              <a:buFont typeface="Courier New" panose="02070309020205020404" pitchFamily="49" charset="0"/>
              <a:buChar char="o"/>
            </a:pPr>
            <a:r>
              <a:rPr lang="en-US" dirty="0"/>
              <a:t>Note: We expect experienced CLP users – e.g., Tim Hudak at VEO &amp; John Santos at OPIA -- to train their teammates. There are no plans for the CMS team to provide in-person training.</a:t>
            </a:r>
            <a:endParaRPr 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8A0A4D-2350-084E-AF91-556B2D00DF66}"/>
              </a:ext>
            </a:extLst>
          </p:cNvPr>
          <p:cNvSpPr txBox="1">
            <a:spLocks/>
          </p:cNvSpPr>
          <p:nvPr/>
        </p:nvSpPr>
        <p:spPr>
          <a:xfrm>
            <a:off x="313353" y="2740736"/>
            <a:ext cx="8386448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i="0" kern="1200" baseline="0">
                <a:solidFill>
                  <a:schemeClr val="accent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Product Support and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E4F9F-65C6-C341-A8A7-83CBB7B3AE76}"/>
              </a:ext>
            </a:extLst>
          </p:cNvPr>
          <p:cNvSpPr txBox="1"/>
          <p:nvPr/>
        </p:nvSpPr>
        <p:spPr>
          <a:xfrm>
            <a:off x="313353" y="3259266"/>
            <a:ext cx="82255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200" dirty="0"/>
              <a:t>Key documents, including Content Build Template and Social Share (UTM) Worksheet available in this Teams/</a:t>
            </a:r>
            <a:r>
              <a:rPr lang="en-US" sz="1200" dirty="0" err="1"/>
              <a:t>Sharepoint</a:t>
            </a:r>
            <a:r>
              <a:rPr lang="en-US" sz="1200" dirty="0"/>
              <a:t> folder – https://</a:t>
            </a:r>
            <a:r>
              <a:rPr lang="en-US" sz="1200" dirty="0" err="1"/>
              <a:t>teams.microsoft.com</a:t>
            </a:r>
            <a:r>
              <a:rPr lang="en-US" sz="1200" dirty="0"/>
              <a:t>/_#/files/</a:t>
            </a:r>
            <a:r>
              <a:rPr lang="en-US" sz="1200" dirty="0" err="1"/>
              <a:t>General?threadId</a:t>
            </a:r>
            <a:r>
              <a:rPr lang="en-US" sz="1200" dirty="0"/>
              <a:t>=19%3A0PwhhN1I-X_rH2qjwRgqZSbQXA8PKa53mL_0OKm-xpM1%40thread.tacv2&amp;ctx=</a:t>
            </a:r>
            <a:r>
              <a:rPr lang="en-US" sz="1200" dirty="0" err="1"/>
              <a:t>channel&amp;context</a:t>
            </a:r>
            <a:r>
              <a:rPr lang="en-US" sz="1200" dirty="0"/>
              <a:t>=</a:t>
            </a:r>
            <a:r>
              <a:rPr lang="en-US" sz="1200" dirty="0" err="1"/>
              <a:t>General&amp;rootfolder</a:t>
            </a:r>
            <a:r>
              <a:rPr lang="en-US" sz="1200" dirty="0"/>
              <a:t>=%252Fsites%252FCampaignLandingPage%252FShared%2520Documents%252FGeneral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dirty="0"/>
              <a:t>Creating a New CLP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200" dirty="0"/>
              <a:t> Contact </a:t>
            </a:r>
            <a:r>
              <a:rPr lang="en-US" sz="1200" dirty="0" err="1"/>
              <a:t>VA.gov</a:t>
            </a:r>
            <a:r>
              <a:rPr lang="en-US" sz="1200" dirty="0"/>
              <a:t> Product Manager Brian Lloyd at brian.lloyd1@va.gov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dirty="0"/>
              <a:t>Issues (CMS authoring and/or Front-end experience)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200" dirty="0"/>
              <a:t> Contact CMS Help Desk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dirty="0"/>
              <a:t>New Feature requests (CMS authoring and/or Front-end experience)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200" dirty="0"/>
              <a:t> quarterly meetings with VA.gov Product &amp; CMS leads </a:t>
            </a:r>
            <a:r>
              <a:rPr lang="en-US" sz="1200" dirty="0">
                <a:sym typeface="Wingdings" pitchFamily="2" charset="2"/>
              </a:rPr>
              <a:t> </a:t>
            </a:r>
            <a:r>
              <a:rPr lang="en-US" sz="1200" dirty="0"/>
              <a:t>Contact </a:t>
            </a:r>
            <a:r>
              <a:rPr lang="en-US" sz="1200" dirty="0" err="1"/>
              <a:t>VA.gov</a:t>
            </a:r>
            <a:r>
              <a:rPr lang="en-US" sz="1200" dirty="0"/>
              <a:t> Product Manager Brian Lloyd at brian.lloyd1@va.gov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8103452"/>
      </p:ext>
    </p:extLst>
  </p:cSld>
  <p:clrMapOvr>
    <a:masterClrMapping/>
  </p:clrMapOvr>
</p:sld>
</file>

<file path=ppt/theme/theme1.xml><?xml version="1.0" encoding="utf-8"?>
<a:theme xmlns:a="http://schemas.openxmlformats.org/drawingml/2006/main" name="DSVA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VA Demoday Template_Blank" id="{F0F24AE3-1B16-2540-B1F6-D59E5F9AA21E}" vid="{FDC029D4-473A-F04E-B427-3726325B660B}"/>
    </a:ext>
  </a:extLst>
</a:theme>
</file>

<file path=ppt/theme/theme2.xml><?xml version="1.0" encoding="utf-8"?>
<a:theme xmlns:a="http://schemas.openxmlformats.org/drawingml/2006/main" name="1_Brown Bag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own Bag Template new" id="{00D39547-BFEB-FC4F-ACD6-7F648320910A}" vid="{E45AE7B7-5F5A-3244-8129-DCB53905CF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DSVA Template</Template>
  <TotalTime>31323</TotalTime>
  <Words>1882</Words>
  <Application>Microsoft Macintosh PowerPoint</Application>
  <PresentationFormat>On-screen Show (16:9)</PresentationFormat>
  <Paragraphs>229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Calibri</vt:lpstr>
      <vt:lpstr>Courier New</vt:lpstr>
      <vt:lpstr>Source Sans Pro</vt:lpstr>
      <vt:lpstr>Source Sans Pro Regular</vt:lpstr>
      <vt:lpstr>Wingdings</vt:lpstr>
      <vt:lpstr>DSVA Template</vt:lpstr>
      <vt:lpstr>1_Brown Bag Template</vt:lpstr>
      <vt:lpstr>PowerPoint Presentation</vt:lpstr>
      <vt:lpstr>What is the Campaign Landing Page </vt:lpstr>
      <vt:lpstr>When to use a Campaign Landing Page </vt:lpstr>
      <vt:lpstr>Campaign Landing Page Builder</vt:lpstr>
      <vt:lpstr>Approved Governance Model*</vt:lpstr>
      <vt:lpstr>Approved Governance Model*</vt:lpstr>
      <vt:lpstr>Approved Governance Model*</vt:lpstr>
      <vt:lpstr>Campaign Landing Page: The Set-Up Questions</vt:lpstr>
      <vt:lpstr>On-Boarding &amp; Training Model</vt:lpstr>
      <vt:lpstr>PowerPoint Presentation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  <vt:lpstr>Campaign Landing Page: The Building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Modernization Council</dc:title>
  <dc:creator>Clare Martorana</dc:creator>
  <cp:lastModifiedBy>Jane.Xiong</cp:lastModifiedBy>
  <cp:revision>1182</cp:revision>
  <cp:lastPrinted>2020-11-03T14:28:15Z</cp:lastPrinted>
  <dcterms:created xsi:type="dcterms:W3CDTF">2018-05-15T00:48:14Z</dcterms:created>
  <dcterms:modified xsi:type="dcterms:W3CDTF">2021-12-01T14:45:19Z</dcterms:modified>
</cp:coreProperties>
</file>